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91" r:id="rId3"/>
    <p:sldId id="301" r:id="rId4"/>
    <p:sldId id="306" r:id="rId5"/>
    <p:sldId id="297" r:id="rId6"/>
    <p:sldId id="267" r:id="rId7"/>
    <p:sldId id="275" r:id="rId8"/>
    <p:sldId id="278" r:id="rId9"/>
    <p:sldId id="296" r:id="rId10"/>
    <p:sldId id="263" r:id="rId11"/>
    <p:sldId id="294" r:id="rId12"/>
    <p:sldId id="300" r:id="rId13"/>
    <p:sldId id="271" r:id="rId14"/>
    <p:sldId id="286" r:id="rId15"/>
    <p:sldId id="303" r:id="rId16"/>
    <p:sldId id="304" r:id="rId17"/>
    <p:sldId id="307" r:id="rId18"/>
    <p:sldId id="305" r:id="rId19"/>
    <p:sldId id="290" r:id="rId20"/>
    <p:sldId id="293" r:id="rId21"/>
    <p:sldId id="30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81" autoAdjust="0"/>
  </p:normalViewPr>
  <p:slideViewPr>
    <p:cSldViewPr>
      <p:cViewPr>
        <p:scale>
          <a:sx n="67" d="100"/>
          <a:sy n="67" d="100"/>
        </p:scale>
        <p:origin x="-14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1CC80D-8328-4C00-8CB4-91731CB6EE5E}" type="datetimeFigureOut">
              <a:rPr lang="en-US" smtClean="0"/>
              <a:t>6/24/2015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598537-D5DF-469F-96E6-D2588CB7BD75}" type="slidenum">
              <a:rPr lang="en-US" smtClean="0"/>
              <a:t>‹#›</a:t>
            </a:fld>
            <a:endParaRPr lang="en-US"/>
          </a:p>
        </p:txBody>
      </p:sp>
    </p:spTree>
    <p:extLst>
      <p:ext uri="{BB962C8B-B14F-4D97-AF65-F5344CB8AC3E}">
        <p14:creationId xmlns:p14="http://schemas.microsoft.com/office/powerpoint/2010/main" val="3015115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the students will see the video. Then the teacher can ask the question to the whole class. SS ca raise their hands. Teacher can ask 2/3</a:t>
            </a:r>
            <a:r>
              <a:rPr lang="en-US" baseline="0" dirty="0" smtClean="0"/>
              <a:t> students to narrate the video. </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5</a:t>
            </a:fld>
            <a:endParaRPr lang="en-US"/>
          </a:p>
        </p:txBody>
      </p:sp>
    </p:spTree>
    <p:extLst>
      <p:ext uri="{BB962C8B-B14F-4D97-AF65-F5344CB8AC3E}">
        <p14:creationId xmlns:p14="http://schemas.microsoft.com/office/powerpoint/2010/main" val="3310619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a:t>
            </a:r>
            <a:r>
              <a:rPr lang="en-US" baseline="0" dirty="0" smtClean="0"/>
              <a:t> can assess 3/4 students. Teacher can ensure here that the students use imperative sentences. The purpose is to practise imperative sentence. </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17</a:t>
            </a:fld>
            <a:endParaRPr lang="en-US"/>
          </a:p>
        </p:txBody>
      </p:sp>
    </p:spTree>
    <p:extLst>
      <p:ext uri="{BB962C8B-B14F-4D97-AF65-F5344CB8AC3E}">
        <p14:creationId xmlns:p14="http://schemas.microsoft.com/office/powerpoint/2010/main" val="292551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the word will be shown. The SS will be asked to pronounce the word. If it is needed teacher can help. Then  the picture and the sentence will be shown and asked to guess the meaning. Then the meaning will be shown. Then they will be asked to make a sentence of their own. In the same way, slide no. 9 and 10 can be conducted.</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8</a:t>
            </a:fld>
            <a:endParaRPr lang="en-US"/>
          </a:p>
        </p:txBody>
      </p:sp>
    </p:spTree>
    <p:extLst>
      <p:ext uri="{BB962C8B-B14F-4D97-AF65-F5344CB8AC3E}">
        <p14:creationId xmlns:p14="http://schemas.microsoft.com/office/powerpoint/2010/main" val="62277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9</a:t>
            </a:fld>
            <a:endParaRPr lang="en-US"/>
          </a:p>
        </p:txBody>
      </p:sp>
    </p:spTree>
    <p:extLst>
      <p:ext uri="{BB962C8B-B14F-4D97-AF65-F5344CB8AC3E}">
        <p14:creationId xmlns:p14="http://schemas.microsoft.com/office/powerpoint/2010/main" val="66616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will</a:t>
            </a:r>
            <a:r>
              <a:rPr lang="en-US" baseline="0" dirty="0" smtClean="0"/>
              <a:t> help the students to understand the passage given in the text book.</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11</a:t>
            </a:fld>
            <a:endParaRPr lang="en-US"/>
          </a:p>
        </p:txBody>
      </p:sp>
    </p:spTree>
    <p:extLst>
      <p:ext uri="{BB962C8B-B14F-4D97-AF65-F5344CB8AC3E}">
        <p14:creationId xmlns:p14="http://schemas.microsoft.com/office/powerpoint/2010/main" val="380336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teacher</a:t>
            </a:r>
            <a:r>
              <a:rPr lang="en-US" b="0" baseline="0" dirty="0" smtClean="0"/>
              <a:t> can ask SS to </a:t>
            </a:r>
            <a:r>
              <a:rPr lang="en-US" sz="1200" b="0" baseline="0" dirty="0" smtClean="0">
                <a:solidFill>
                  <a:schemeClr val="tx1"/>
                </a:solidFill>
              </a:rPr>
              <a:t>go</a:t>
            </a:r>
            <a:r>
              <a:rPr lang="en-US" sz="1200" b="0" dirty="0" smtClean="0">
                <a:solidFill>
                  <a:schemeClr val="tx1"/>
                </a:solidFill>
              </a:rPr>
              <a:t> to the textbook , section A and read the passage.  After reading the passage  student will find out the answer from</a:t>
            </a:r>
            <a:r>
              <a:rPr lang="en-US" sz="1200" b="0" baseline="0" dirty="0" smtClean="0">
                <a:solidFill>
                  <a:schemeClr val="tx1"/>
                </a:solidFill>
              </a:rPr>
              <a:t> the passage. 10 minutes can be given for the task. Then the teacher can elicit answer from 4/5 students. Then teacher can show the answers. </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12</a:t>
            </a:fld>
            <a:endParaRPr lang="en-US"/>
          </a:p>
        </p:txBody>
      </p:sp>
    </p:spTree>
    <p:extLst>
      <p:ext uri="{BB962C8B-B14F-4D97-AF65-F5344CB8AC3E}">
        <p14:creationId xmlns:p14="http://schemas.microsoft.com/office/powerpoint/2010/main" val="137016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pictures of this</a:t>
            </a:r>
            <a:r>
              <a:rPr lang="en-US" dirty="0" smtClean="0"/>
              <a:t> slide can help the students to understand the section B in textbook. After doing</a:t>
            </a:r>
            <a:r>
              <a:rPr lang="en-US" baseline="0" dirty="0" smtClean="0"/>
              <a:t> the activities of this slide it will be easy for them to do the matching of section B. </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13</a:t>
            </a:fld>
            <a:endParaRPr lang="en-US"/>
          </a:p>
        </p:txBody>
      </p:sp>
    </p:spTree>
    <p:extLst>
      <p:ext uri="{BB962C8B-B14F-4D97-AF65-F5344CB8AC3E}">
        <p14:creationId xmlns:p14="http://schemas.microsoft.com/office/powerpoint/2010/main" val="711487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a:t>
            </a:r>
            <a:r>
              <a:rPr lang="en-US" baseline="0" dirty="0" smtClean="0"/>
              <a:t> task of section B from the text book can be done. Teacher can elicit answers from 3/ 4 students. Then She/he can show the answers to compare to their answers. </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14</a:t>
            </a:fld>
            <a:endParaRPr lang="en-US"/>
          </a:p>
        </p:txBody>
      </p:sp>
    </p:spTree>
    <p:extLst>
      <p:ext uri="{BB962C8B-B14F-4D97-AF65-F5344CB8AC3E}">
        <p14:creationId xmlns:p14="http://schemas.microsoft.com/office/powerpoint/2010/main" val="77879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a:t>
            </a:r>
            <a:r>
              <a:rPr lang="en-US" baseline="0" dirty="0" smtClean="0"/>
              <a:t> task of section B from the text book can be done. Teacher can elicit </a:t>
            </a:r>
            <a:r>
              <a:rPr lang="en-US" baseline="0" smtClean="0"/>
              <a:t>answers from 3/ 4 students. </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15</a:t>
            </a:fld>
            <a:endParaRPr lang="en-US"/>
          </a:p>
        </p:txBody>
      </p:sp>
    </p:spTree>
    <p:extLst>
      <p:ext uri="{BB962C8B-B14F-4D97-AF65-F5344CB8AC3E}">
        <p14:creationId xmlns:p14="http://schemas.microsoft.com/office/powerpoint/2010/main" val="77879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 can give three minutes to discuss and monitor the</a:t>
            </a:r>
            <a:r>
              <a:rPr lang="en-US" baseline="0" dirty="0" smtClean="0"/>
              <a:t> class. She/he can help the students if they need. Then teacher can elicit answer from 2 /3 students. After this slide, if time allows, </a:t>
            </a:r>
            <a:r>
              <a:rPr lang="en-US" dirty="0" smtClean="0"/>
              <a:t> the</a:t>
            </a:r>
            <a:r>
              <a:rPr lang="en-US" baseline="0" dirty="0" smtClean="0"/>
              <a:t> task of section C from the text book can be done.</a:t>
            </a:r>
            <a:endParaRPr lang="en-US" dirty="0" smtClean="0"/>
          </a:p>
          <a:p>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16</a:t>
            </a:fld>
            <a:endParaRPr lang="en-US"/>
          </a:p>
        </p:txBody>
      </p:sp>
    </p:spTree>
    <p:extLst>
      <p:ext uri="{BB962C8B-B14F-4D97-AF65-F5344CB8AC3E}">
        <p14:creationId xmlns:p14="http://schemas.microsoft.com/office/powerpoint/2010/main" val="403777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D8BD707-D9CF-40AE-B4C6-C98DA3205C09}" type="datetimeFigureOut">
              <a:rPr lang="en-US" smtClean="0"/>
              <a:pPr/>
              <a:t>6/24/2015</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6F15528-21DE-4FAA-801E-634DDDAF4B2B}"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 Id="rId9"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2.jpg"/><Relationship Id="rId4" Type="http://schemas.openxmlformats.org/officeDocument/2006/relationships/image" Target="../media/image39.jpeg"/><Relationship Id="rId9"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447800" y="1091863"/>
            <a:ext cx="3910045" cy="1015663"/>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6000" b="1" kern="0" noProof="0" dirty="0" smtClean="0">
                <a:ln w="1905"/>
                <a:solidFill>
                  <a:srgbClr val="FF33CC"/>
                </a:solidFill>
                <a:effectLst>
                  <a:innerShdw blurRad="69850" dist="43180" dir="5400000">
                    <a:srgbClr val="000000">
                      <a:alpha val="65000"/>
                    </a:srgbClr>
                  </a:innerShdw>
                </a:effectLst>
                <a:latin typeface="Lucida Handwriting" pitchFamily="66" charset="0"/>
              </a:rPr>
              <a:t>Welcome</a:t>
            </a:r>
            <a:endParaRPr kumimoji="0" lang="en-US" sz="6000" b="1" i="0" u="none" strike="noStrike" kern="0" cap="none" spc="0" normalizeH="0" baseline="0" noProof="0" dirty="0">
              <a:ln w="1905"/>
              <a:solidFill>
                <a:srgbClr val="FF33CC"/>
              </a:solidFill>
              <a:effectLst>
                <a:innerShdw blurRad="69850" dist="43180" dir="5400000">
                  <a:srgbClr val="000000">
                    <a:alpha val="65000"/>
                  </a:srgbClr>
                </a:innerShdw>
              </a:effectLst>
              <a:uLnTx/>
              <a:uFillTx/>
              <a:latin typeface="Lucida Handwriting" pitchFamily="66" charset="0"/>
            </a:endParaRPr>
          </a:p>
        </p:txBody>
      </p:sp>
    </p:spTree>
    <p:extLst>
      <p:ext uri="{BB962C8B-B14F-4D97-AF65-F5344CB8AC3E}">
        <p14:creationId xmlns:p14="http://schemas.microsoft.com/office/powerpoint/2010/main" val="134376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0" y="179466"/>
            <a:ext cx="2847109"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Rechargeable </a:t>
            </a:r>
            <a:endParaRPr lang="en-US" sz="3600" b="1" dirty="0"/>
          </a:p>
        </p:txBody>
      </p:sp>
      <p:sp>
        <p:nvSpPr>
          <p:cNvPr id="6" name="Title 1"/>
          <p:cNvSpPr txBox="1">
            <a:spLocks/>
          </p:cNvSpPr>
          <p:nvPr/>
        </p:nvSpPr>
        <p:spPr>
          <a:xfrm>
            <a:off x="277091" y="1020725"/>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8" name="TextBox 7"/>
          <p:cNvSpPr txBox="1"/>
          <p:nvPr/>
        </p:nvSpPr>
        <p:spPr>
          <a:xfrm>
            <a:off x="2111879" y="938860"/>
            <a:ext cx="5867400" cy="646331"/>
          </a:xfrm>
          <a:prstGeom prst="rect">
            <a:avLst/>
          </a:prstGeom>
          <a:noFill/>
          <a:ln>
            <a:noFill/>
          </a:ln>
        </p:spPr>
        <p:txBody>
          <a:bodyPr wrap="square" rtlCol="0">
            <a:spAutoFit/>
          </a:bodyPr>
          <a:lstStyle/>
          <a:p>
            <a:pPr algn="ctr"/>
            <a:r>
              <a:rPr lang="en-US" sz="3600" dirty="0"/>
              <a:t>capable of being </a:t>
            </a:r>
            <a:r>
              <a:rPr lang="en-US" sz="3600" dirty="0" smtClean="0"/>
              <a:t>recharged.</a:t>
            </a:r>
            <a:endParaRPr lang="en-US" sz="3600" dirty="0"/>
          </a:p>
        </p:txBody>
      </p:sp>
      <p:sp>
        <p:nvSpPr>
          <p:cNvPr id="11" name="TextBox 10"/>
          <p:cNvSpPr txBox="1"/>
          <p:nvPr/>
        </p:nvSpPr>
        <p:spPr>
          <a:xfrm>
            <a:off x="1175110" y="5791200"/>
            <a:ext cx="6902090" cy="584775"/>
          </a:xfrm>
          <a:prstGeom prst="rect">
            <a:avLst/>
          </a:prstGeom>
          <a:noFill/>
          <a:ln>
            <a:noFill/>
          </a:ln>
        </p:spPr>
        <p:txBody>
          <a:bodyPr wrap="square" rtlCol="0">
            <a:spAutoFit/>
          </a:bodyPr>
          <a:lstStyle/>
          <a:p>
            <a:pPr algn="ctr"/>
            <a:r>
              <a:rPr lang="en-US" sz="3200" b="1" dirty="0" smtClean="0">
                <a:solidFill>
                  <a:srgbClr val="0070C0"/>
                </a:solidFill>
              </a:rPr>
              <a:t>Rechargeable</a:t>
            </a:r>
            <a:r>
              <a:rPr lang="en-US" sz="3200" dirty="0" smtClean="0"/>
              <a:t> batteries save energy.</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715547"/>
            <a:ext cx="5334000" cy="3947159"/>
          </a:xfrm>
          <a:prstGeom prst="rect">
            <a:avLst/>
          </a:prstGeom>
          <a:ln>
            <a:solidFill>
              <a:schemeClr val="tx1"/>
            </a:solidFill>
          </a:ln>
        </p:spPr>
      </p:pic>
    </p:spTree>
    <p:extLst>
      <p:ext uri="{BB962C8B-B14F-4D97-AF65-F5344CB8AC3E}">
        <p14:creationId xmlns:p14="http://schemas.microsoft.com/office/powerpoint/2010/main" val="104111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25"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490743" y="2637534"/>
            <a:ext cx="1709405" cy="1565174"/>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683052"/>
            <a:ext cx="1294524" cy="1294524"/>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1" y="676125"/>
            <a:ext cx="1826064" cy="1217376"/>
          </a:xfrm>
          <a:prstGeom prst="rect">
            <a:avLst/>
          </a:prstGeom>
          <a:ln>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683052"/>
            <a:ext cx="1800526" cy="1294524"/>
          </a:xfrm>
          <a:prstGeom prst="rect">
            <a:avLst/>
          </a:prstGeom>
          <a:ln>
            <a:solidFill>
              <a:schemeClr val="tx1"/>
            </a:solidFill>
          </a:ln>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t="8310" b="7323"/>
          <a:stretch/>
        </p:blipFill>
        <p:spPr>
          <a:xfrm>
            <a:off x="600684" y="4778473"/>
            <a:ext cx="1321123" cy="1485745"/>
          </a:xfrm>
          <a:prstGeom prst="rect">
            <a:avLst/>
          </a:prstGeom>
          <a:ln>
            <a:solidFill>
              <a:schemeClr val="tx1"/>
            </a:solidFill>
          </a:ln>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5455" r="5088"/>
          <a:stretch/>
        </p:blipFill>
        <p:spPr>
          <a:xfrm>
            <a:off x="2576563" y="2637534"/>
            <a:ext cx="2003120" cy="1518626"/>
          </a:xfrm>
          <a:prstGeom prst="rect">
            <a:avLst/>
          </a:prstGeom>
          <a:ln>
            <a:solidFill>
              <a:schemeClr val="tx1"/>
            </a:solidFill>
          </a:ln>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5200" y="2567941"/>
            <a:ext cx="1604553" cy="1607569"/>
          </a:xfrm>
          <a:prstGeom prst="rect">
            <a:avLst/>
          </a:prstGeom>
          <a:ln>
            <a:solidFill>
              <a:schemeClr val="tx1"/>
            </a:solidFill>
          </a:ln>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14489" t="9866" r="4558" b="2841"/>
          <a:stretch/>
        </p:blipFill>
        <p:spPr>
          <a:xfrm>
            <a:off x="4966291" y="2616752"/>
            <a:ext cx="1926328" cy="1557886"/>
          </a:xfrm>
          <a:prstGeom prst="rect">
            <a:avLst/>
          </a:prstGeom>
          <a:ln>
            <a:solidFill>
              <a:schemeClr val="tx1"/>
            </a:solidFill>
          </a:ln>
        </p:spPr>
      </p:pic>
      <p:sp>
        <p:nvSpPr>
          <p:cNvPr id="3" name="Rectangle 2"/>
          <p:cNvSpPr/>
          <p:nvPr/>
        </p:nvSpPr>
        <p:spPr>
          <a:xfrm>
            <a:off x="3962400" y="4626072"/>
            <a:ext cx="4978455" cy="1927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B050"/>
                </a:solidFill>
              </a:rPr>
              <a:t>Dairy product      Air-conditioner</a:t>
            </a:r>
          </a:p>
          <a:p>
            <a:r>
              <a:rPr lang="en-US" sz="2400" b="1" dirty="0" smtClean="0">
                <a:solidFill>
                  <a:srgbClr val="00B050"/>
                </a:solidFill>
              </a:rPr>
              <a:t>Solar energy          Turning off switch</a:t>
            </a:r>
          </a:p>
          <a:p>
            <a:r>
              <a:rPr lang="en-US" sz="2400" b="1" dirty="0" smtClean="0">
                <a:solidFill>
                  <a:srgbClr val="00B050"/>
                </a:solidFill>
              </a:rPr>
              <a:t>Re-use bottles       Burning gas</a:t>
            </a:r>
          </a:p>
          <a:p>
            <a:r>
              <a:rPr lang="en-US" sz="2400" b="1" dirty="0" smtClean="0">
                <a:solidFill>
                  <a:srgbClr val="00B050"/>
                </a:solidFill>
              </a:rPr>
              <a:t>Room heater          Energy saving bulb</a:t>
            </a:r>
          </a:p>
          <a:p>
            <a:r>
              <a:rPr lang="en-US" sz="2400" b="1" dirty="0" smtClean="0">
                <a:solidFill>
                  <a:srgbClr val="00B050"/>
                </a:solidFill>
              </a:rPr>
              <a:t>Re-use papers         Using hose pipe</a:t>
            </a:r>
            <a:endParaRPr lang="en-US" sz="2400" b="1" dirty="0">
              <a:solidFill>
                <a:srgbClr val="00B050"/>
              </a:solidFill>
            </a:endParaRPr>
          </a:p>
        </p:txBody>
      </p:sp>
      <p:sp>
        <p:nvSpPr>
          <p:cNvPr id="5" name="Rectangle 4"/>
          <p:cNvSpPr/>
          <p:nvPr/>
        </p:nvSpPr>
        <p:spPr>
          <a:xfrm>
            <a:off x="228600" y="1596576"/>
            <a:ext cx="347457"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a:t>
            </a:r>
            <a:endParaRPr lang="en-US" sz="2000" b="1" dirty="0">
              <a:solidFill>
                <a:schemeClr val="tx1"/>
              </a:solidFill>
            </a:endParaRPr>
          </a:p>
        </p:txBody>
      </p:sp>
      <p:sp>
        <p:nvSpPr>
          <p:cNvPr id="14" name="Rectangle 13"/>
          <p:cNvSpPr/>
          <p:nvPr/>
        </p:nvSpPr>
        <p:spPr>
          <a:xfrm>
            <a:off x="6967743" y="3806376"/>
            <a:ext cx="347457"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8</a:t>
            </a:r>
          </a:p>
        </p:txBody>
      </p:sp>
      <p:sp>
        <p:nvSpPr>
          <p:cNvPr id="15" name="Rectangle 14"/>
          <p:cNvSpPr/>
          <p:nvPr/>
        </p:nvSpPr>
        <p:spPr>
          <a:xfrm>
            <a:off x="2243343" y="3806376"/>
            <a:ext cx="347457"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6</a:t>
            </a:r>
          </a:p>
        </p:txBody>
      </p:sp>
      <p:sp>
        <p:nvSpPr>
          <p:cNvPr id="16" name="Rectangle 15"/>
          <p:cNvSpPr/>
          <p:nvPr/>
        </p:nvSpPr>
        <p:spPr>
          <a:xfrm>
            <a:off x="2438400" y="1596576"/>
            <a:ext cx="347457"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8" name="Rectangle 17"/>
          <p:cNvSpPr/>
          <p:nvPr/>
        </p:nvSpPr>
        <p:spPr>
          <a:xfrm>
            <a:off x="109743" y="3810000"/>
            <a:ext cx="347457"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a:t>
            </a:r>
          </a:p>
        </p:txBody>
      </p:sp>
      <p:sp>
        <p:nvSpPr>
          <p:cNvPr id="19" name="Rectangle 18"/>
          <p:cNvSpPr/>
          <p:nvPr/>
        </p:nvSpPr>
        <p:spPr>
          <a:xfrm>
            <a:off x="4495800" y="1600200"/>
            <a:ext cx="347457"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20" name="Rectangle 19"/>
          <p:cNvSpPr/>
          <p:nvPr/>
        </p:nvSpPr>
        <p:spPr>
          <a:xfrm>
            <a:off x="2014743" y="5863776"/>
            <a:ext cx="499474"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10</a:t>
            </a:r>
            <a:endParaRPr lang="en-US" sz="2000" b="1" dirty="0">
              <a:solidFill>
                <a:schemeClr val="tx1"/>
              </a:solidFill>
            </a:endParaRPr>
          </a:p>
        </p:txBody>
      </p:sp>
      <p:sp>
        <p:nvSpPr>
          <p:cNvPr id="21" name="Rectangle 20"/>
          <p:cNvSpPr/>
          <p:nvPr/>
        </p:nvSpPr>
        <p:spPr>
          <a:xfrm>
            <a:off x="6705600" y="1600200"/>
            <a:ext cx="347457"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sp>
        <p:nvSpPr>
          <p:cNvPr id="22" name="Rectangle 21"/>
          <p:cNvSpPr/>
          <p:nvPr/>
        </p:nvSpPr>
        <p:spPr>
          <a:xfrm>
            <a:off x="228600" y="5863776"/>
            <a:ext cx="347457"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9</a:t>
            </a:r>
          </a:p>
        </p:txBody>
      </p:sp>
      <p:sp>
        <p:nvSpPr>
          <p:cNvPr id="23" name="Rectangle 22"/>
          <p:cNvSpPr/>
          <p:nvPr/>
        </p:nvSpPr>
        <p:spPr>
          <a:xfrm>
            <a:off x="4648200" y="3806376"/>
            <a:ext cx="347457" cy="384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7</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84765" y="654204"/>
            <a:ext cx="1834988" cy="1323372"/>
          </a:xfrm>
          <a:prstGeom prst="rect">
            <a:avLst/>
          </a:prstGeom>
          <a:ln>
            <a:solidFill>
              <a:schemeClr val="tx1"/>
            </a:solidFill>
          </a:ln>
        </p:spPr>
      </p:pic>
      <p:sp>
        <p:nvSpPr>
          <p:cNvPr id="9" name="TextBox 8"/>
          <p:cNvSpPr txBox="1"/>
          <p:nvPr/>
        </p:nvSpPr>
        <p:spPr>
          <a:xfrm>
            <a:off x="533400" y="76200"/>
            <a:ext cx="2819400" cy="461665"/>
          </a:xfrm>
          <a:prstGeom prst="rect">
            <a:avLst/>
          </a:prstGeom>
          <a:noFill/>
        </p:spPr>
        <p:txBody>
          <a:bodyPr wrap="square" rtlCol="0">
            <a:spAutoFit/>
          </a:bodyPr>
          <a:lstStyle/>
          <a:p>
            <a:r>
              <a:rPr lang="en-US" sz="2400" b="1" dirty="0" smtClean="0"/>
              <a:t>Look at the pictures. </a:t>
            </a:r>
            <a:endParaRPr lang="en-US" sz="2400" b="1" dirty="0"/>
          </a:p>
        </p:txBody>
      </p:sp>
      <p:sp>
        <p:nvSpPr>
          <p:cNvPr id="26" name="TextBox 25"/>
          <p:cNvSpPr txBox="1"/>
          <p:nvPr/>
        </p:nvSpPr>
        <p:spPr>
          <a:xfrm>
            <a:off x="3429000" y="76200"/>
            <a:ext cx="4114800" cy="461665"/>
          </a:xfrm>
          <a:prstGeom prst="rect">
            <a:avLst/>
          </a:prstGeom>
          <a:noFill/>
        </p:spPr>
        <p:txBody>
          <a:bodyPr wrap="square" rtlCol="0">
            <a:spAutoFit/>
          </a:bodyPr>
          <a:lstStyle/>
          <a:p>
            <a:r>
              <a:rPr lang="en-US" sz="2400" b="1" dirty="0" smtClean="0"/>
              <a:t>Now look at the box bellow. </a:t>
            </a:r>
            <a:endParaRPr lang="en-US" sz="2400" b="1" dirty="0"/>
          </a:p>
        </p:txBody>
      </p:sp>
      <p:sp>
        <p:nvSpPr>
          <p:cNvPr id="10" name="Rectangle 9"/>
          <p:cNvSpPr/>
          <p:nvPr/>
        </p:nvSpPr>
        <p:spPr>
          <a:xfrm>
            <a:off x="600684" y="76200"/>
            <a:ext cx="8009916" cy="46166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Now match the pictures with the words from the box.</a:t>
            </a:r>
            <a:endParaRPr lang="en-US" sz="2400" dirty="0">
              <a:solidFill>
                <a:schemeClr val="tx1"/>
              </a:solidFill>
            </a:endParaRPr>
          </a:p>
        </p:txBody>
      </p:sp>
      <p:sp>
        <p:nvSpPr>
          <p:cNvPr id="11" name="Rectangle 10"/>
          <p:cNvSpPr/>
          <p:nvPr/>
        </p:nvSpPr>
        <p:spPr>
          <a:xfrm>
            <a:off x="502592" y="1905000"/>
            <a:ext cx="1783408"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Solar energy</a:t>
            </a:r>
            <a:endParaRPr lang="en-US" sz="2000" dirty="0">
              <a:solidFill>
                <a:schemeClr val="tx1"/>
              </a:solidFill>
            </a:endParaRPr>
          </a:p>
        </p:txBody>
      </p:sp>
      <p:sp>
        <p:nvSpPr>
          <p:cNvPr id="30" name="Rectangle 29"/>
          <p:cNvSpPr/>
          <p:nvPr/>
        </p:nvSpPr>
        <p:spPr>
          <a:xfrm>
            <a:off x="2461096" y="1977576"/>
            <a:ext cx="2187104"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Energy saving bulb</a:t>
            </a:r>
            <a:endParaRPr lang="en-US" sz="2000" dirty="0">
              <a:solidFill>
                <a:schemeClr val="tx1"/>
              </a:solidFill>
            </a:endParaRPr>
          </a:p>
        </p:txBody>
      </p:sp>
      <p:sp>
        <p:nvSpPr>
          <p:cNvPr id="33" name="Rectangle 32"/>
          <p:cNvSpPr/>
          <p:nvPr/>
        </p:nvSpPr>
        <p:spPr>
          <a:xfrm>
            <a:off x="4800600" y="1981200"/>
            <a:ext cx="2187104"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Turning off switch</a:t>
            </a:r>
            <a:endParaRPr lang="en-US" sz="2000" dirty="0">
              <a:solidFill>
                <a:schemeClr val="tx1"/>
              </a:solidFill>
            </a:endParaRPr>
          </a:p>
        </p:txBody>
      </p:sp>
      <p:sp>
        <p:nvSpPr>
          <p:cNvPr id="34" name="Rectangle 33"/>
          <p:cNvSpPr/>
          <p:nvPr/>
        </p:nvSpPr>
        <p:spPr>
          <a:xfrm>
            <a:off x="6858000" y="1981200"/>
            <a:ext cx="2187104"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Using hose pipe</a:t>
            </a:r>
            <a:endParaRPr lang="en-US" sz="2000" dirty="0">
              <a:solidFill>
                <a:schemeClr val="tx1"/>
              </a:solidFill>
            </a:endParaRPr>
          </a:p>
        </p:txBody>
      </p:sp>
      <p:sp>
        <p:nvSpPr>
          <p:cNvPr id="35" name="Rectangle 34"/>
          <p:cNvSpPr/>
          <p:nvPr/>
        </p:nvSpPr>
        <p:spPr>
          <a:xfrm>
            <a:off x="402328" y="4270824"/>
            <a:ext cx="1797820"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Re-use bottles</a:t>
            </a:r>
            <a:endParaRPr lang="en-US" sz="2000" dirty="0">
              <a:solidFill>
                <a:schemeClr val="tx1"/>
              </a:solidFill>
            </a:endParaRPr>
          </a:p>
        </p:txBody>
      </p:sp>
      <p:sp>
        <p:nvSpPr>
          <p:cNvPr id="36" name="Rectangle 35"/>
          <p:cNvSpPr/>
          <p:nvPr/>
        </p:nvSpPr>
        <p:spPr>
          <a:xfrm>
            <a:off x="2612128" y="4194624"/>
            <a:ext cx="1883672"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Air-conditioner</a:t>
            </a:r>
          </a:p>
        </p:txBody>
      </p:sp>
      <p:sp>
        <p:nvSpPr>
          <p:cNvPr id="37" name="Rectangle 36"/>
          <p:cNvSpPr/>
          <p:nvPr/>
        </p:nvSpPr>
        <p:spPr>
          <a:xfrm>
            <a:off x="5105400" y="4194624"/>
            <a:ext cx="1571926"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Burning gas</a:t>
            </a:r>
          </a:p>
        </p:txBody>
      </p:sp>
      <p:sp>
        <p:nvSpPr>
          <p:cNvPr id="38" name="Rectangle 37"/>
          <p:cNvSpPr/>
          <p:nvPr/>
        </p:nvSpPr>
        <p:spPr>
          <a:xfrm>
            <a:off x="7141470" y="4191000"/>
            <a:ext cx="1799385"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Re-use papers</a:t>
            </a:r>
            <a:endParaRPr lang="en-US" sz="2000" dirty="0">
              <a:solidFill>
                <a:schemeClr val="tx1"/>
              </a:solidFill>
            </a:endParaRPr>
          </a:p>
        </p:txBody>
      </p:sp>
      <p:sp>
        <p:nvSpPr>
          <p:cNvPr id="39" name="Rectangle 38"/>
          <p:cNvSpPr/>
          <p:nvPr/>
        </p:nvSpPr>
        <p:spPr>
          <a:xfrm>
            <a:off x="457200" y="6328224"/>
            <a:ext cx="1613442"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Room heater</a:t>
            </a:r>
            <a:endParaRPr lang="en-US" sz="2000" dirty="0">
              <a:solidFill>
                <a:schemeClr val="tx1"/>
              </a:solidFill>
            </a:endParaRPr>
          </a:p>
        </p:txBody>
      </p:sp>
      <p:sp>
        <p:nvSpPr>
          <p:cNvPr id="40" name="Rectangle 39"/>
          <p:cNvSpPr/>
          <p:nvPr/>
        </p:nvSpPr>
        <p:spPr>
          <a:xfrm>
            <a:off x="2077701" y="6324600"/>
            <a:ext cx="1808499" cy="377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Dairy product</a:t>
            </a:r>
            <a:endParaRPr lang="en-US" sz="2000" dirty="0">
              <a:solidFill>
                <a:schemeClr val="tx1"/>
              </a:solidFill>
            </a:endParaRPr>
          </a:p>
        </p:txBody>
      </p:sp>
      <p:pic>
        <p:nvPicPr>
          <p:cNvPr id="17" name="Picture 16"/>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8400" y="4838855"/>
            <a:ext cx="1354783" cy="1485745"/>
          </a:xfrm>
          <a:prstGeom prst="rect">
            <a:avLst/>
          </a:prstGeom>
          <a:ln>
            <a:solidFill>
              <a:schemeClr val="tx1"/>
            </a:solidFill>
          </a:ln>
        </p:spPr>
      </p:pic>
    </p:spTree>
    <p:extLst>
      <p:ext uri="{BB962C8B-B14F-4D97-AF65-F5344CB8AC3E}">
        <p14:creationId xmlns:p14="http://schemas.microsoft.com/office/powerpoint/2010/main" val="137401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25" presetClass="entr" presetSubtype="0"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81" dur="1000" fill="hold"/>
                                        <p:tgtEl>
                                          <p:spTgt spid="9"/>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9"/>
                                        </p:tgtEl>
                                      </p:cBhvr>
                                    </p:animEffect>
                                  </p:childTnLst>
                                </p:cTn>
                              </p:par>
                            </p:childTnLst>
                          </p:cTn>
                        </p:par>
                        <p:par>
                          <p:cTn id="86" fill="hold">
                            <p:stCondLst>
                              <p:cond delay="1000"/>
                            </p:stCondLst>
                            <p:childTnLst>
                              <p:par>
                                <p:cTn id="87" presetID="25" presetClass="entr" presetSubtype="0" fill="hold" grpId="0" nodeType="afterEffect">
                                  <p:stCondLst>
                                    <p:cond delay="1000"/>
                                  </p:stCondLst>
                                  <p:childTnLst>
                                    <p:set>
                                      <p:cBhvr>
                                        <p:cTn id="88" dur="1" fill="hold">
                                          <p:stCondLst>
                                            <p:cond delay="0"/>
                                          </p:stCondLst>
                                        </p:cTn>
                                        <p:tgtEl>
                                          <p:spTgt spid="26"/>
                                        </p:tgtEl>
                                        <p:attrNameLst>
                                          <p:attrName>style.visibility</p:attrName>
                                        </p:attrNameLst>
                                      </p:cBhvr>
                                      <p:to>
                                        <p:strVal val="visible"/>
                                      </p:to>
                                    </p:set>
                                    <p:anim calcmode="lin" valueType="num">
                                      <p:cBhvr>
                                        <p:cTn id="89"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92" dur="1000" fill="hold"/>
                                        <p:tgtEl>
                                          <p:spTgt spid="26"/>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26"/>
                                        </p:tgtEl>
                                      </p:cBhvr>
                                    </p:animEffect>
                                  </p:childTnLst>
                                </p:cTn>
                              </p:par>
                            </p:childTnLst>
                          </p:cTn>
                        </p:par>
                        <p:par>
                          <p:cTn id="97" fill="hold">
                            <p:stCondLst>
                              <p:cond delay="3000"/>
                            </p:stCondLst>
                            <p:childTnLst>
                              <p:par>
                                <p:cTn id="98" presetID="25" presetClass="entr" presetSubtype="0" fill="hold" grpId="0" nodeType="afterEffect">
                                  <p:stCondLst>
                                    <p:cond delay="1500"/>
                                  </p:stCondLst>
                                  <p:childTnLst>
                                    <p:set>
                                      <p:cBhvr>
                                        <p:cTn id="99" dur="1" fill="hold">
                                          <p:stCondLst>
                                            <p:cond delay="0"/>
                                          </p:stCondLst>
                                        </p:cTn>
                                        <p:tgtEl>
                                          <p:spTgt spid="3"/>
                                        </p:tgtEl>
                                        <p:attrNameLst>
                                          <p:attrName>style.visibility</p:attrName>
                                        </p:attrNameLst>
                                      </p:cBhvr>
                                      <p:to>
                                        <p:strVal val="visible"/>
                                      </p:to>
                                    </p:set>
                                    <p:anim calcmode="lin" valueType="num">
                                      <p:cBhvr>
                                        <p:cTn id="100"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3" dur="1000" fill="hold"/>
                                        <p:tgtEl>
                                          <p:spTgt spid="3"/>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3"/>
                                        </p:tgtEl>
                                      </p:cBhvr>
                                    </p:animEffect>
                                  </p:childTnLst>
                                </p:cTn>
                              </p:par>
                            </p:childTnLst>
                          </p:cTn>
                        </p:par>
                        <p:par>
                          <p:cTn id="108" fill="hold">
                            <p:stCondLst>
                              <p:cond delay="5500"/>
                            </p:stCondLst>
                            <p:childTnLst>
                              <p:par>
                                <p:cTn id="109" presetID="25" presetClass="entr" presetSubtype="0" fill="hold" grpId="0" nodeType="afterEffect">
                                  <p:stCondLst>
                                    <p:cond delay="1500"/>
                                  </p:stCondLst>
                                  <p:childTnLst>
                                    <p:set>
                                      <p:cBhvr>
                                        <p:cTn id="110" dur="1" fill="hold">
                                          <p:stCondLst>
                                            <p:cond delay="0"/>
                                          </p:stCondLst>
                                        </p:cTn>
                                        <p:tgtEl>
                                          <p:spTgt spid="10"/>
                                        </p:tgtEl>
                                        <p:attrNameLst>
                                          <p:attrName>style.visibility</p:attrName>
                                        </p:attrNameLst>
                                      </p:cBhvr>
                                      <p:to>
                                        <p:strVal val="visible"/>
                                      </p:to>
                                    </p:set>
                                    <p:anim calcmode="lin" valueType="num">
                                      <p:cBhvr>
                                        <p:cTn id="11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14" dur="1000" fill="hold"/>
                                        <p:tgtEl>
                                          <p:spTgt spid="10"/>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10"/>
                                        </p:tgtEl>
                                      </p:cBhvr>
                                    </p:animEffect>
                                  </p:childTnLst>
                                </p:cTn>
                              </p:par>
                            </p:childTnLst>
                          </p:cTn>
                        </p:par>
                      </p:childTnLst>
                    </p:cTn>
                  </p:par>
                  <p:par>
                    <p:cTn id="119" fill="hold">
                      <p:stCondLst>
                        <p:cond delay="indefinite"/>
                      </p:stCondLst>
                      <p:childTnLst>
                        <p:par>
                          <p:cTn id="120" fill="hold">
                            <p:stCondLst>
                              <p:cond delay="0"/>
                            </p:stCondLst>
                            <p:childTnLst>
                              <p:par>
                                <p:cTn id="121" presetID="25" presetClass="entr" presetSubtype="0" fill="hold" grpId="0" nodeType="click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p:cTn id="1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26" dur="1000" fill="hold"/>
                                        <p:tgtEl>
                                          <p:spTgt spid="11"/>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11"/>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grpId="0" nodeType="clickEffect">
                                  <p:stCondLst>
                                    <p:cond delay="0"/>
                                  </p:stCondLst>
                                  <p:childTnLst>
                                    <p:set>
                                      <p:cBhvr>
                                        <p:cTn id="134" dur="1" fill="hold">
                                          <p:stCondLst>
                                            <p:cond delay="0"/>
                                          </p:stCondLst>
                                        </p:cTn>
                                        <p:tgtEl>
                                          <p:spTgt spid="30"/>
                                        </p:tgtEl>
                                        <p:attrNameLst>
                                          <p:attrName>style.visibility</p:attrName>
                                        </p:attrNameLst>
                                      </p:cBhvr>
                                      <p:to>
                                        <p:strVal val="visible"/>
                                      </p:to>
                                    </p:set>
                                    <p:anim calcmode="lin" valueType="num">
                                      <p:cBhvr>
                                        <p:cTn id="135"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38" dur="1000" fill="hold"/>
                                        <p:tgtEl>
                                          <p:spTgt spid="30"/>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30"/>
                                        </p:tgtEl>
                                      </p:cBhvr>
                                    </p:animEffect>
                                  </p:childTnLst>
                                </p:cTn>
                              </p:par>
                            </p:childTnLst>
                          </p:cTn>
                        </p:par>
                      </p:childTnLst>
                    </p:cTn>
                  </p:par>
                  <p:par>
                    <p:cTn id="143" fill="hold">
                      <p:stCondLst>
                        <p:cond delay="indefinite"/>
                      </p:stCondLst>
                      <p:childTnLst>
                        <p:par>
                          <p:cTn id="144" fill="hold">
                            <p:stCondLst>
                              <p:cond delay="0"/>
                            </p:stCondLst>
                            <p:childTnLst>
                              <p:par>
                                <p:cTn id="145" presetID="25" presetClass="entr" presetSubtype="0" fill="hold" grpId="0" nodeType="clickEffect">
                                  <p:stCondLst>
                                    <p:cond delay="0"/>
                                  </p:stCondLst>
                                  <p:childTnLst>
                                    <p:set>
                                      <p:cBhvr>
                                        <p:cTn id="146" dur="1" fill="hold">
                                          <p:stCondLst>
                                            <p:cond delay="0"/>
                                          </p:stCondLst>
                                        </p:cTn>
                                        <p:tgtEl>
                                          <p:spTgt spid="33"/>
                                        </p:tgtEl>
                                        <p:attrNameLst>
                                          <p:attrName>style.visibility</p:attrName>
                                        </p:attrNameLst>
                                      </p:cBhvr>
                                      <p:to>
                                        <p:strVal val="visible"/>
                                      </p:to>
                                    </p:set>
                                    <p:anim calcmode="lin" valueType="num">
                                      <p:cBhvr>
                                        <p:cTn id="14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14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14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50" dur="1000" fill="hold"/>
                                        <p:tgtEl>
                                          <p:spTgt spid="33"/>
                                        </p:tgtEl>
                                        <p:attrNameLst>
                                          <p:attrName>ppt_h</p:attrName>
                                        </p:attrNameLst>
                                      </p:cBhvr>
                                      <p:tavLst>
                                        <p:tav tm="0">
                                          <p:val>
                                            <p:strVal val="#ppt_h"/>
                                          </p:val>
                                        </p:tav>
                                        <p:tav tm="100000">
                                          <p:val>
                                            <p:strVal val="#ppt_h"/>
                                          </p:val>
                                        </p:tav>
                                      </p:tavLst>
                                    </p:anim>
                                    <p:anim calcmode="lin" valueType="num">
                                      <p:cBhvr>
                                        <p:cTn id="15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5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5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54" dur="1000" decel="50000">
                                          <p:stCondLst>
                                            <p:cond delay="0"/>
                                          </p:stCondLst>
                                        </p:cTn>
                                        <p:tgtEl>
                                          <p:spTgt spid="33"/>
                                        </p:tgtEl>
                                      </p:cBhvr>
                                    </p:animEffect>
                                  </p:childTnLst>
                                </p:cTn>
                              </p:par>
                            </p:childTnLst>
                          </p:cTn>
                        </p:par>
                      </p:childTnLst>
                    </p:cTn>
                  </p:par>
                  <p:par>
                    <p:cTn id="155" fill="hold">
                      <p:stCondLst>
                        <p:cond delay="indefinite"/>
                      </p:stCondLst>
                      <p:childTnLst>
                        <p:par>
                          <p:cTn id="156" fill="hold">
                            <p:stCondLst>
                              <p:cond delay="0"/>
                            </p:stCondLst>
                            <p:childTnLst>
                              <p:par>
                                <p:cTn id="157" presetID="25" presetClass="entr" presetSubtype="0" fill="hold" grpId="0" nodeType="clickEffect">
                                  <p:stCondLst>
                                    <p:cond delay="0"/>
                                  </p:stCondLst>
                                  <p:childTnLst>
                                    <p:set>
                                      <p:cBhvr>
                                        <p:cTn id="158" dur="1" fill="hold">
                                          <p:stCondLst>
                                            <p:cond delay="0"/>
                                          </p:stCondLst>
                                        </p:cTn>
                                        <p:tgtEl>
                                          <p:spTgt spid="34"/>
                                        </p:tgtEl>
                                        <p:attrNameLst>
                                          <p:attrName>style.visibility</p:attrName>
                                        </p:attrNameLst>
                                      </p:cBhvr>
                                      <p:to>
                                        <p:strVal val="visible"/>
                                      </p:to>
                                    </p:set>
                                    <p:anim calcmode="lin" valueType="num">
                                      <p:cBhvr>
                                        <p:cTn id="159"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60"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61"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162" dur="1000" fill="hold"/>
                                        <p:tgtEl>
                                          <p:spTgt spid="34"/>
                                        </p:tgtEl>
                                        <p:attrNameLst>
                                          <p:attrName>ppt_h</p:attrName>
                                        </p:attrNameLst>
                                      </p:cBhvr>
                                      <p:tavLst>
                                        <p:tav tm="0">
                                          <p:val>
                                            <p:strVal val="#ppt_h"/>
                                          </p:val>
                                        </p:tav>
                                        <p:tav tm="100000">
                                          <p:val>
                                            <p:strVal val="#ppt_h"/>
                                          </p:val>
                                        </p:tav>
                                      </p:tavLst>
                                    </p:anim>
                                    <p:anim calcmode="lin" valueType="num">
                                      <p:cBhvr>
                                        <p:cTn id="163"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164"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165"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166" dur="1000" decel="50000">
                                          <p:stCondLst>
                                            <p:cond delay="0"/>
                                          </p:stCondLst>
                                        </p:cTn>
                                        <p:tgtEl>
                                          <p:spTgt spid="34"/>
                                        </p:tgtEl>
                                      </p:cBhvr>
                                    </p:animEffect>
                                  </p:childTnLst>
                                </p:cTn>
                              </p:par>
                            </p:childTnLst>
                          </p:cTn>
                        </p:par>
                      </p:childTnLst>
                    </p:cTn>
                  </p:par>
                  <p:par>
                    <p:cTn id="167" fill="hold">
                      <p:stCondLst>
                        <p:cond delay="indefinite"/>
                      </p:stCondLst>
                      <p:childTnLst>
                        <p:par>
                          <p:cTn id="168" fill="hold">
                            <p:stCondLst>
                              <p:cond delay="0"/>
                            </p:stCondLst>
                            <p:childTnLst>
                              <p:par>
                                <p:cTn id="169" presetID="25" presetClass="entr" presetSubtype="0" fill="hold" grpId="0" nodeType="clickEffect">
                                  <p:stCondLst>
                                    <p:cond delay="0"/>
                                  </p:stCondLst>
                                  <p:childTnLst>
                                    <p:set>
                                      <p:cBhvr>
                                        <p:cTn id="170" dur="1" fill="hold">
                                          <p:stCondLst>
                                            <p:cond delay="0"/>
                                          </p:stCondLst>
                                        </p:cTn>
                                        <p:tgtEl>
                                          <p:spTgt spid="35"/>
                                        </p:tgtEl>
                                        <p:attrNameLst>
                                          <p:attrName>style.visibility</p:attrName>
                                        </p:attrNameLst>
                                      </p:cBhvr>
                                      <p:to>
                                        <p:strVal val="visible"/>
                                      </p:to>
                                    </p:set>
                                    <p:anim calcmode="lin" valueType="num">
                                      <p:cBhvr>
                                        <p:cTn id="171"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172"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173"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174" dur="1000" fill="hold"/>
                                        <p:tgtEl>
                                          <p:spTgt spid="35"/>
                                        </p:tgtEl>
                                        <p:attrNameLst>
                                          <p:attrName>ppt_h</p:attrName>
                                        </p:attrNameLst>
                                      </p:cBhvr>
                                      <p:tavLst>
                                        <p:tav tm="0">
                                          <p:val>
                                            <p:strVal val="#ppt_h"/>
                                          </p:val>
                                        </p:tav>
                                        <p:tav tm="100000">
                                          <p:val>
                                            <p:strVal val="#ppt_h"/>
                                          </p:val>
                                        </p:tav>
                                      </p:tavLst>
                                    </p:anim>
                                    <p:anim calcmode="lin" valueType="num">
                                      <p:cBhvr>
                                        <p:cTn id="175"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176"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177"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178" dur="1000" decel="50000">
                                          <p:stCondLst>
                                            <p:cond delay="0"/>
                                          </p:stCondLst>
                                        </p:cTn>
                                        <p:tgtEl>
                                          <p:spTgt spid="35"/>
                                        </p:tgtEl>
                                      </p:cBhvr>
                                    </p:animEffect>
                                  </p:childTnLst>
                                </p:cTn>
                              </p:par>
                            </p:childTnLst>
                          </p:cTn>
                        </p:par>
                      </p:childTnLst>
                    </p:cTn>
                  </p:par>
                  <p:par>
                    <p:cTn id="179" fill="hold">
                      <p:stCondLst>
                        <p:cond delay="indefinite"/>
                      </p:stCondLst>
                      <p:childTnLst>
                        <p:par>
                          <p:cTn id="180" fill="hold">
                            <p:stCondLst>
                              <p:cond delay="0"/>
                            </p:stCondLst>
                            <p:childTnLst>
                              <p:par>
                                <p:cTn id="181" presetID="25" presetClass="entr" presetSubtype="0" fill="hold" grpId="0" nodeType="clickEffect">
                                  <p:stCondLst>
                                    <p:cond delay="0"/>
                                  </p:stCondLst>
                                  <p:childTnLst>
                                    <p:set>
                                      <p:cBhvr>
                                        <p:cTn id="182" dur="1" fill="hold">
                                          <p:stCondLst>
                                            <p:cond delay="0"/>
                                          </p:stCondLst>
                                        </p:cTn>
                                        <p:tgtEl>
                                          <p:spTgt spid="36"/>
                                        </p:tgtEl>
                                        <p:attrNameLst>
                                          <p:attrName>style.visibility</p:attrName>
                                        </p:attrNameLst>
                                      </p:cBhvr>
                                      <p:to>
                                        <p:strVal val="visible"/>
                                      </p:to>
                                    </p:set>
                                    <p:anim calcmode="lin" valueType="num">
                                      <p:cBhvr>
                                        <p:cTn id="183"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184"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185"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86" dur="1000" fill="hold"/>
                                        <p:tgtEl>
                                          <p:spTgt spid="36"/>
                                        </p:tgtEl>
                                        <p:attrNameLst>
                                          <p:attrName>ppt_h</p:attrName>
                                        </p:attrNameLst>
                                      </p:cBhvr>
                                      <p:tavLst>
                                        <p:tav tm="0">
                                          <p:val>
                                            <p:strVal val="#ppt_h"/>
                                          </p:val>
                                        </p:tav>
                                        <p:tav tm="100000">
                                          <p:val>
                                            <p:strVal val="#ppt_h"/>
                                          </p:val>
                                        </p:tav>
                                      </p:tavLst>
                                    </p:anim>
                                    <p:anim calcmode="lin" valueType="num">
                                      <p:cBhvr>
                                        <p:cTn id="187"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88"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89"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90" dur="1000" decel="50000">
                                          <p:stCondLst>
                                            <p:cond delay="0"/>
                                          </p:stCondLst>
                                        </p:cTn>
                                        <p:tgtEl>
                                          <p:spTgt spid="36"/>
                                        </p:tgtEl>
                                      </p:cBhvr>
                                    </p:animEffect>
                                  </p:childTnLst>
                                </p:cTn>
                              </p:par>
                            </p:childTnLst>
                          </p:cTn>
                        </p:par>
                      </p:childTnLst>
                    </p:cTn>
                  </p:par>
                  <p:par>
                    <p:cTn id="191" fill="hold">
                      <p:stCondLst>
                        <p:cond delay="indefinite"/>
                      </p:stCondLst>
                      <p:childTnLst>
                        <p:par>
                          <p:cTn id="192" fill="hold">
                            <p:stCondLst>
                              <p:cond delay="0"/>
                            </p:stCondLst>
                            <p:childTnLst>
                              <p:par>
                                <p:cTn id="193" presetID="25" presetClass="entr" presetSubtype="0" fill="hold" grpId="0" nodeType="clickEffect">
                                  <p:stCondLst>
                                    <p:cond delay="0"/>
                                  </p:stCondLst>
                                  <p:childTnLst>
                                    <p:set>
                                      <p:cBhvr>
                                        <p:cTn id="194" dur="1" fill="hold">
                                          <p:stCondLst>
                                            <p:cond delay="0"/>
                                          </p:stCondLst>
                                        </p:cTn>
                                        <p:tgtEl>
                                          <p:spTgt spid="37"/>
                                        </p:tgtEl>
                                        <p:attrNameLst>
                                          <p:attrName>style.visibility</p:attrName>
                                        </p:attrNameLst>
                                      </p:cBhvr>
                                      <p:to>
                                        <p:strVal val="visible"/>
                                      </p:to>
                                    </p:set>
                                    <p:anim calcmode="lin" valueType="num">
                                      <p:cBhvr>
                                        <p:cTn id="195"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96"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97"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98" dur="1000" fill="hold"/>
                                        <p:tgtEl>
                                          <p:spTgt spid="37"/>
                                        </p:tgtEl>
                                        <p:attrNameLst>
                                          <p:attrName>ppt_h</p:attrName>
                                        </p:attrNameLst>
                                      </p:cBhvr>
                                      <p:tavLst>
                                        <p:tav tm="0">
                                          <p:val>
                                            <p:strVal val="#ppt_h"/>
                                          </p:val>
                                        </p:tav>
                                        <p:tav tm="100000">
                                          <p:val>
                                            <p:strVal val="#ppt_h"/>
                                          </p:val>
                                        </p:tav>
                                      </p:tavLst>
                                    </p:anim>
                                    <p:anim calcmode="lin" valueType="num">
                                      <p:cBhvr>
                                        <p:cTn id="199"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200"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201"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202" dur="1000" decel="50000">
                                          <p:stCondLst>
                                            <p:cond delay="0"/>
                                          </p:stCondLst>
                                        </p:cTn>
                                        <p:tgtEl>
                                          <p:spTgt spid="37"/>
                                        </p:tgtEl>
                                      </p:cBhvr>
                                    </p:animEffect>
                                  </p:childTnLst>
                                </p:cTn>
                              </p:par>
                            </p:childTnLst>
                          </p:cTn>
                        </p:par>
                      </p:childTnLst>
                    </p:cTn>
                  </p:par>
                  <p:par>
                    <p:cTn id="203" fill="hold">
                      <p:stCondLst>
                        <p:cond delay="indefinite"/>
                      </p:stCondLst>
                      <p:childTnLst>
                        <p:par>
                          <p:cTn id="204" fill="hold">
                            <p:stCondLst>
                              <p:cond delay="0"/>
                            </p:stCondLst>
                            <p:childTnLst>
                              <p:par>
                                <p:cTn id="205" presetID="25" presetClass="entr" presetSubtype="0" fill="hold" grpId="0" nodeType="clickEffect">
                                  <p:stCondLst>
                                    <p:cond delay="0"/>
                                  </p:stCondLst>
                                  <p:childTnLst>
                                    <p:set>
                                      <p:cBhvr>
                                        <p:cTn id="206" dur="1" fill="hold">
                                          <p:stCondLst>
                                            <p:cond delay="0"/>
                                          </p:stCondLst>
                                        </p:cTn>
                                        <p:tgtEl>
                                          <p:spTgt spid="38"/>
                                        </p:tgtEl>
                                        <p:attrNameLst>
                                          <p:attrName>style.visibility</p:attrName>
                                        </p:attrNameLst>
                                      </p:cBhvr>
                                      <p:to>
                                        <p:strVal val="visible"/>
                                      </p:to>
                                    </p:set>
                                    <p:anim calcmode="lin" valueType="num">
                                      <p:cBhvr>
                                        <p:cTn id="207" dur="500" decel="50000" fill="hold">
                                          <p:stCondLst>
                                            <p:cond delay="0"/>
                                          </p:stCondLst>
                                        </p:cTn>
                                        <p:tgtEl>
                                          <p:spTgt spid="38"/>
                                        </p:tgtEl>
                                        <p:attrNameLst>
                                          <p:attrName>style.rotation</p:attrName>
                                        </p:attrNameLst>
                                      </p:cBhvr>
                                      <p:tavLst>
                                        <p:tav tm="0">
                                          <p:val>
                                            <p:fltVal val="-90"/>
                                          </p:val>
                                        </p:tav>
                                        <p:tav tm="100000">
                                          <p:val>
                                            <p:fltVal val="0"/>
                                          </p:val>
                                        </p:tav>
                                      </p:tavLst>
                                    </p:anim>
                                    <p:anim calcmode="lin" valueType="num">
                                      <p:cBhvr>
                                        <p:cTn id="208" dur="500" decel="50000" fill="hold">
                                          <p:stCondLst>
                                            <p:cond delay="0"/>
                                          </p:stCondLst>
                                        </p:cTn>
                                        <p:tgtEl>
                                          <p:spTgt spid="38"/>
                                        </p:tgtEl>
                                        <p:attrNameLst>
                                          <p:attrName>ppt_w</p:attrName>
                                        </p:attrNameLst>
                                      </p:cBhvr>
                                      <p:tavLst>
                                        <p:tav tm="0">
                                          <p:val>
                                            <p:strVal val="#ppt_w"/>
                                          </p:val>
                                        </p:tav>
                                        <p:tav tm="100000">
                                          <p:val>
                                            <p:strVal val="#ppt_w*.05"/>
                                          </p:val>
                                        </p:tav>
                                      </p:tavLst>
                                    </p:anim>
                                    <p:anim calcmode="lin" valueType="num">
                                      <p:cBhvr>
                                        <p:cTn id="209" dur="500" accel="50000" fill="hold">
                                          <p:stCondLst>
                                            <p:cond delay="500"/>
                                          </p:stCondLst>
                                        </p:cTn>
                                        <p:tgtEl>
                                          <p:spTgt spid="38"/>
                                        </p:tgtEl>
                                        <p:attrNameLst>
                                          <p:attrName>ppt_w</p:attrName>
                                        </p:attrNameLst>
                                      </p:cBhvr>
                                      <p:tavLst>
                                        <p:tav tm="0">
                                          <p:val>
                                            <p:strVal val="#ppt_w*.05"/>
                                          </p:val>
                                        </p:tav>
                                        <p:tav tm="100000">
                                          <p:val>
                                            <p:strVal val="#ppt_w"/>
                                          </p:val>
                                        </p:tav>
                                      </p:tavLst>
                                    </p:anim>
                                    <p:anim calcmode="lin" valueType="num">
                                      <p:cBhvr>
                                        <p:cTn id="210" dur="1000" fill="hold"/>
                                        <p:tgtEl>
                                          <p:spTgt spid="38"/>
                                        </p:tgtEl>
                                        <p:attrNameLst>
                                          <p:attrName>ppt_h</p:attrName>
                                        </p:attrNameLst>
                                      </p:cBhvr>
                                      <p:tavLst>
                                        <p:tav tm="0">
                                          <p:val>
                                            <p:strVal val="#ppt_h"/>
                                          </p:val>
                                        </p:tav>
                                        <p:tav tm="100000">
                                          <p:val>
                                            <p:strVal val="#ppt_h"/>
                                          </p:val>
                                        </p:tav>
                                      </p:tavLst>
                                    </p:anim>
                                    <p:anim calcmode="lin" valueType="num">
                                      <p:cBhvr>
                                        <p:cTn id="211" dur="500" decel="50000" fill="hold">
                                          <p:stCondLst>
                                            <p:cond delay="0"/>
                                          </p:stCondLst>
                                        </p:cTn>
                                        <p:tgtEl>
                                          <p:spTgt spid="38"/>
                                        </p:tgtEl>
                                        <p:attrNameLst>
                                          <p:attrName>ppt_x</p:attrName>
                                        </p:attrNameLst>
                                      </p:cBhvr>
                                      <p:tavLst>
                                        <p:tav tm="0">
                                          <p:val>
                                            <p:strVal val="#ppt_x+.4"/>
                                          </p:val>
                                        </p:tav>
                                        <p:tav tm="100000">
                                          <p:val>
                                            <p:strVal val="#ppt_x"/>
                                          </p:val>
                                        </p:tav>
                                      </p:tavLst>
                                    </p:anim>
                                    <p:anim calcmode="lin" valueType="num">
                                      <p:cBhvr>
                                        <p:cTn id="212" dur="500" decel="50000" fill="hold">
                                          <p:stCondLst>
                                            <p:cond delay="0"/>
                                          </p:stCondLst>
                                        </p:cTn>
                                        <p:tgtEl>
                                          <p:spTgt spid="38"/>
                                        </p:tgtEl>
                                        <p:attrNameLst>
                                          <p:attrName>ppt_y</p:attrName>
                                        </p:attrNameLst>
                                      </p:cBhvr>
                                      <p:tavLst>
                                        <p:tav tm="0">
                                          <p:val>
                                            <p:strVal val="#ppt_y-.2"/>
                                          </p:val>
                                        </p:tav>
                                        <p:tav tm="100000">
                                          <p:val>
                                            <p:strVal val="#ppt_y+.1"/>
                                          </p:val>
                                        </p:tav>
                                      </p:tavLst>
                                    </p:anim>
                                    <p:anim calcmode="lin" valueType="num">
                                      <p:cBhvr>
                                        <p:cTn id="213" dur="500" accel="50000" fill="hold">
                                          <p:stCondLst>
                                            <p:cond delay="500"/>
                                          </p:stCondLst>
                                        </p:cTn>
                                        <p:tgtEl>
                                          <p:spTgt spid="38"/>
                                        </p:tgtEl>
                                        <p:attrNameLst>
                                          <p:attrName>ppt_y</p:attrName>
                                        </p:attrNameLst>
                                      </p:cBhvr>
                                      <p:tavLst>
                                        <p:tav tm="0">
                                          <p:val>
                                            <p:strVal val="#ppt_y+.1"/>
                                          </p:val>
                                        </p:tav>
                                        <p:tav tm="100000">
                                          <p:val>
                                            <p:strVal val="#ppt_y"/>
                                          </p:val>
                                        </p:tav>
                                      </p:tavLst>
                                    </p:anim>
                                    <p:animEffect transition="in" filter="fade">
                                      <p:cBhvr>
                                        <p:cTn id="214" dur="1000" decel="50000">
                                          <p:stCondLst>
                                            <p:cond delay="0"/>
                                          </p:stCondLst>
                                        </p:cTn>
                                        <p:tgtEl>
                                          <p:spTgt spid="38"/>
                                        </p:tgtEl>
                                      </p:cBhvr>
                                    </p:animEffect>
                                  </p:childTnLst>
                                </p:cTn>
                              </p:par>
                            </p:childTnLst>
                          </p:cTn>
                        </p:par>
                      </p:childTnLst>
                    </p:cTn>
                  </p:par>
                  <p:par>
                    <p:cTn id="215" fill="hold">
                      <p:stCondLst>
                        <p:cond delay="indefinite"/>
                      </p:stCondLst>
                      <p:childTnLst>
                        <p:par>
                          <p:cTn id="216" fill="hold">
                            <p:stCondLst>
                              <p:cond delay="0"/>
                            </p:stCondLst>
                            <p:childTnLst>
                              <p:par>
                                <p:cTn id="217" presetID="25" presetClass="entr" presetSubtype="0" fill="hold" grpId="0" nodeType="clickEffect">
                                  <p:stCondLst>
                                    <p:cond delay="0"/>
                                  </p:stCondLst>
                                  <p:childTnLst>
                                    <p:set>
                                      <p:cBhvr>
                                        <p:cTn id="218" dur="1" fill="hold">
                                          <p:stCondLst>
                                            <p:cond delay="0"/>
                                          </p:stCondLst>
                                        </p:cTn>
                                        <p:tgtEl>
                                          <p:spTgt spid="39"/>
                                        </p:tgtEl>
                                        <p:attrNameLst>
                                          <p:attrName>style.visibility</p:attrName>
                                        </p:attrNameLst>
                                      </p:cBhvr>
                                      <p:to>
                                        <p:strVal val="visible"/>
                                      </p:to>
                                    </p:set>
                                    <p:anim calcmode="lin" valueType="num">
                                      <p:cBhvr>
                                        <p:cTn id="219"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220"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221"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222" dur="1000" fill="hold"/>
                                        <p:tgtEl>
                                          <p:spTgt spid="39"/>
                                        </p:tgtEl>
                                        <p:attrNameLst>
                                          <p:attrName>ppt_h</p:attrName>
                                        </p:attrNameLst>
                                      </p:cBhvr>
                                      <p:tavLst>
                                        <p:tav tm="0">
                                          <p:val>
                                            <p:strVal val="#ppt_h"/>
                                          </p:val>
                                        </p:tav>
                                        <p:tav tm="100000">
                                          <p:val>
                                            <p:strVal val="#ppt_h"/>
                                          </p:val>
                                        </p:tav>
                                      </p:tavLst>
                                    </p:anim>
                                    <p:anim calcmode="lin" valueType="num">
                                      <p:cBhvr>
                                        <p:cTn id="223"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224"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225"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226" dur="1000" decel="50000">
                                          <p:stCondLst>
                                            <p:cond delay="0"/>
                                          </p:stCondLst>
                                        </p:cTn>
                                        <p:tgtEl>
                                          <p:spTgt spid="39"/>
                                        </p:tgtEl>
                                      </p:cBhvr>
                                    </p:animEffect>
                                  </p:childTnLst>
                                </p:cTn>
                              </p:par>
                            </p:childTnLst>
                          </p:cTn>
                        </p:par>
                      </p:childTnLst>
                    </p:cTn>
                  </p:par>
                  <p:par>
                    <p:cTn id="227" fill="hold">
                      <p:stCondLst>
                        <p:cond delay="indefinite"/>
                      </p:stCondLst>
                      <p:childTnLst>
                        <p:par>
                          <p:cTn id="228" fill="hold">
                            <p:stCondLst>
                              <p:cond delay="0"/>
                            </p:stCondLst>
                            <p:childTnLst>
                              <p:par>
                                <p:cTn id="229" presetID="25" presetClass="entr" presetSubtype="0" fill="hold" grpId="0" nodeType="clickEffect">
                                  <p:stCondLst>
                                    <p:cond delay="0"/>
                                  </p:stCondLst>
                                  <p:childTnLst>
                                    <p:set>
                                      <p:cBhvr>
                                        <p:cTn id="230" dur="1" fill="hold">
                                          <p:stCondLst>
                                            <p:cond delay="0"/>
                                          </p:stCondLst>
                                        </p:cTn>
                                        <p:tgtEl>
                                          <p:spTgt spid="40"/>
                                        </p:tgtEl>
                                        <p:attrNameLst>
                                          <p:attrName>style.visibility</p:attrName>
                                        </p:attrNameLst>
                                      </p:cBhvr>
                                      <p:to>
                                        <p:strVal val="visible"/>
                                      </p:to>
                                    </p:set>
                                    <p:anim calcmode="lin" valueType="num">
                                      <p:cBhvr>
                                        <p:cTn id="231"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232"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233"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234" dur="1000" fill="hold"/>
                                        <p:tgtEl>
                                          <p:spTgt spid="40"/>
                                        </p:tgtEl>
                                        <p:attrNameLst>
                                          <p:attrName>ppt_h</p:attrName>
                                        </p:attrNameLst>
                                      </p:cBhvr>
                                      <p:tavLst>
                                        <p:tav tm="0">
                                          <p:val>
                                            <p:strVal val="#ppt_h"/>
                                          </p:val>
                                        </p:tav>
                                        <p:tav tm="100000">
                                          <p:val>
                                            <p:strVal val="#ppt_h"/>
                                          </p:val>
                                        </p:tav>
                                      </p:tavLst>
                                    </p:anim>
                                    <p:anim calcmode="lin" valueType="num">
                                      <p:cBhvr>
                                        <p:cTn id="235"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236"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237"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238" dur="1000" decel="50000">
                                          <p:stCondLst>
                                            <p:cond delay="0"/>
                                          </p:stCondLst>
                                        </p:cTn>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4" grpId="0"/>
      <p:bldP spid="15" grpId="0"/>
      <p:bldP spid="16" grpId="0"/>
      <p:bldP spid="18" grpId="0"/>
      <p:bldP spid="19" grpId="0"/>
      <p:bldP spid="20" grpId="0"/>
      <p:bldP spid="21" grpId="0"/>
      <p:bldP spid="22" grpId="0"/>
      <p:bldP spid="23" grpId="0"/>
      <p:bldP spid="9" grpId="0"/>
      <p:bldP spid="26" grpId="0"/>
      <p:bldP spid="10" grpId="0" animBg="1"/>
      <p:bldP spid="11" grpId="0" animBg="1"/>
      <p:bldP spid="30"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458200" cy="830997"/>
          </a:xfrm>
          <a:prstGeom prst="rect">
            <a:avLst/>
          </a:prstGeom>
          <a:noFill/>
          <a:ln>
            <a:noFill/>
          </a:ln>
        </p:spPr>
        <p:txBody>
          <a:bodyPr wrap="square" rtlCol="0">
            <a:spAutoFit/>
          </a:bodyPr>
          <a:lstStyle/>
          <a:p>
            <a:r>
              <a:rPr lang="en-US" sz="2400" b="1" dirty="0" smtClean="0"/>
              <a:t>Go to the textbook and read the passage from section A and write the answer of the following questions. </a:t>
            </a:r>
            <a:endParaRPr lang="en-US" sz="2400" b="1" dirty="0"/>
          </a:p>
        </p:txBody>
      </p:sp>
      <p:sp>
        <p:nvSpPr>
          <p:cNvPr id="3" name="TextBox 2"/>
          <p:cNvSpPr txBox="1"/>
          <p:nvPr/>
        </p:nvSpPr>
        <p:spPr>
          <a:xfrm>
            <a:off x="533400" y="5257800"/>
            <a:ext cx="81915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smtClean="0"/>
              <a:t>3. How can you save energy?</a:t>
            </a:r>
            <a:endParaRPr lang="en-US" sz="2400" dirty="0"/>
          </a:p>
        </p:txBody>
      </p:sp>
      <p:sp>
        <p:nvSpPr>
          <p:cNvPr id="4" name="TextBox 3"/>
          <p:cNvSpPr txBox="1"/>
          <p:nvPr/>
        </p:nvSpPr>
        <p:spPr>
          <a:xfrm>
            <a:off x="495300" y="1524000"/>
            <a:ext cx="82296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smtClean="0"/>
              <a:t>1. What can you often use instead of air-conditioning?</a:t>
            </a:r>
            <a:endParaRPr lang="en-US" sz="2400" dirty="0"/>
          </a:p>
        </p:txBody>
      </p:sp>
      <p:sp>
        <p:nvSpPr>
          <p:cNvPr id="5" name="TextBox 4"/>
          <p:cNvSpPr txBox="1"/>
          <p:nvPr/>
        </p:nvSpPr>
        <p:spPr>
          <a:xfrm>
            <a:off x="533400" y="2971800"/>
            <a:ext cx="81915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smtClean="0"/>
              <a:t>2. How do people waste a lot of energy?</a:t>
            </a:r>
            <a:endParaRPr lang="en-US" sz="2400" dirty="0"/>
          </a:p>
        </p:txBody>
      </p:sp>
      <p:sp>
        <p:nvSpPr>
          <p:cNvPr id="6" name="Rectangle 5"/>
          <p:cNvSpPr/>
          <p:nvPr/>
        </p:nvSpPr>
        <p:spPr>
          <a:xfrm>
            <a:off x="2514600" y="0"/>
            <a:ext cx="3810000" cy="6858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Individual Work</a:t>
            </a:r>
            <a:endParaRPr lang="en-US" sz="3600" b="1" dirty="0">
              <a:solidFill>
                <a:schemeClr val="tx1"/>
              </a:solidFill>
            </a:endParaRPr>
          </a:p>
        </p:txBody>
      </p:sp>
      <p:sp>
        <p:nvSpPr>
          <p:cNvPr id="7" name="TextBox 6"/>
          <p:cNvSpPr txBox="1"/>
          <p:nvPr/>
        </p:nvSpPr>
        <p:spPr>
          <a:xfrm>
            <a:off x="2133600" y="1981200"/>
            <a:ext cx="6591300" cy="95410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smtClean="0">
                <a:solidFill>
                  <a:srgbClr val="0070C0"/>
                </a:solidFill>
              </a:rPr>
              <a:t>I/We can often use hand fans instead of air-conditioning?</a:t>
            </a:r>
            <a:endParaRPr lang="en-US" sz="2800" dirty="0">
              <a:solidFill>
                <a:srgbClr val="0070C0"/>
              </a:solidFill>
            </a:endParaRPr>
          </a:p>
        </p:txBody>
      </p:sp>
      <p:sp>
        <p:nvSpPr>
          <p:cNvPr id="8" name="Rectangle 7"/>
          <p:cNvSpPr/>
          <p:nvPr/>
        </p:nvSpPr>
        <p:spPr>
          <a:xfrm>
            <a:off x="495300" y="1981200"/>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9" name="Rectangle 8"/>
          <p:cNvSpPr/>
          <p:nvPr/>
        </p:nvSpPr>
        <p:spPr>
          <a:xfrm>
            <a:off x="533400" y="3468707"/>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10" name="TextBox 9"/>
          <p:cNvSpPr txBox="1"/>
          <p:nvPr/>
        </p:nvSpPr>
        <p:spPr>
          <a:xfrm>
            <a:off x="2133600" y="3429000"/>
            <a:ext cx="6591300" cy="1815882"/>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smtClean="0">
                <a:solidFill>
                  <a:srgbClr val="0070C0"/>
                </a:solidFill>
              </a:rPr>
              <a:t>People often </a:t>
            </a:r>
            <a:r>
              <a:rPr lang="en-US" sz="2800" dirty="0">
                <a:solidFill>
                  <a:srgbClr val="0070C0"/>
                </a:solidFill>
              </a:rPr>
              <a:t>leave lights, heating, air-conditioning, computers, TVs and </a:t>
            </a:r>
            <a:r>
              <a:rPr lang="en-US" sz="2800" dirty="0" smtClean="0">
                <a:solidFill>
                  <a:srgbClr val="0070C0"/>
                </a:solidFill>
              </a:rPr>
              <a:t>gas burners on when </a:t>
            </a:r>
            <a:r>
              <a:rPr lang="en-US" sz="2800" dirty="0">
                <a:solidFill>
                  <a:srgbClr val="0070C0"/>
                </a:solidFill>
              </a:rPr>
              <a:t>they do not use them. Thus, they waste a lot of energy.</a:t>
            </a:r>
            <a:endParaRPr lang="en-US" sz="2800" b="1" dirty="0">
              <a:solidFill>
                <a:srgbClr val="0070C0"/>
              </a:solidFill>
            </a:endParaRPr>
          </a:p>
        </p:txBody>
      </p:sp>
      <p:sp>
        <p:nvSpPr>
          <p:cNvPr id="11" name="Rectangle 10"/>
          <p:cNvSpPr/>
          <p:nvPr/>
        </p:nvSpPr>
        <p:spPr>
          <a:xfrm>
            <a:off x="533400" y="5715000"/>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12" name="TextBox 11"/>
          <p:cNvSpPr txBox="1"/>
          <p:nvPr/>
        </p:nvSpPr>
        <p:spPr>
          <a:xfrm>
            <a:off x="2133600" y="5715000"/>
            <a:ext cx="6591300" cy="95410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smtClean="0">
                <a:solidFill>
                  <a:srgbClr val="0070C0"/>
                </a:solidFill>
              </a:rPr>
              <a:t>We </a:t>
            </a:r>
            <a:r>
              <a:rPr lang="en-US" sz="2800" dirty="0">
                <a:solidFill>
                  <a:srgbClr val="0070C0"/>
                </a:solidFill>
              </a:rPr>
              <a:t>can </a:t>
            </a:r>
            <a:r>
              <a:rPr lang="en-US" sz="2800" dirty="0" smtClean="0">
                <a:solidFill>
                  <a:srgbClr val="0070C0"/>
                </a:solidFill>
              </a:rPr>
              <a:t> </a:t>
            </a:r>
            <a:r>
              <a:rPr lang="en-US" sz="2800" dirty="0">
                <a:solidFill>
                  <a:srgbClr val="0070C0"/>
                </a:solidFill>
              </a:rPr>
              <a:t>save energy by turning things off when </a:t>
            </a:r>
            <a:r>
              <a:rPr lang="en-US" sz="2800" dirty="0" smtClean="0">
                <a:solidFill>
                  <a:srgbClr val="0070C0"/>
                </a:solidFill>
              </a:rPr>
              <a:t>we </a:t>
            </a:r>
            <a:r>
              <a:rPr lang="en-US" sz="2800" dirty="0">
                <a:solidFill>
                  <a:srgbClr val="0070C0"/>
                </a:solidFill>
              </a:rPr>
              <a:t>don’t use them.</a:t>
            </a:r>
          </a:p>
        </p:txBody>
      </p:sp>
    </p:spTree>
    <p:extLst>
      <p:ext uri="{BB962C8B-B14F-4D97-AF65-F5344CB8AC3E}">
        <p14:creationId xmlns:p14="http://schemas.microsoft.com/office/powerpoint/2010/main" val="93387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8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wd">
                                    <p:tmPct val="10000"/>
                                  </p:iterate>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iterate type="wd">
                                    <p:tmPct val="10000"/>
                                  </p:iterate>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wd">
                                    <p:tmPct val="10000"/>
                                  </p:iterate>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632" r="8272"/>
          <a:stretch/>
        </p:blipFill>
        <p:spPr>
          <a:xfrm>
            <a:off x="3089165" y="965639"/>
            <a:ext cx="1573792" cy="1314252"/>
          </a:xfrm>
          <a:prstGeom prst="rect">
            <a:avLst/>
          </a:prstGeom>
          <a:ln>
            <a:noFill/>
          </a:ln>
        </p:spPr>
      </p:pic>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1033" y="948085"/>
            <a:ext cx="1177720" cy="1446388"/>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4447"/>
          <a:stretch/>
        </p:blipFill>
        <p:spPr>
          <a:xfrm>
            <a:off x="381000" y="2743200"/>
            <a:ext cx="2133600" cy="1451935"/>
          </a:xfrm>
          <a:prstGeom prst="rect">
            <a:avLst/>
          </a:prstGeom>
          <a:ln>
            <a:no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25273"/>
          <a:stretch/>
        </p:blipFill>
        <p:spPr>
          <a:xfrm>
            <a:off x="2667000" y="2733232"/>
            <a:ext cx="2395244" cy="1527627"/>
          </a:xfrm>
          <a:prstGeom prst="rect">
            <a:avLst/>
          </a:prstGeom>
          <a:ln>
            <a:solidFill>
              <a:schemeClr val="tx1"/>
            </a:solidFill>
          </a:ln>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4489" t="9866" r="4558" b="2841"/>
          <a:stretch/>
        </p:blipFill>
        <p:spPr>
          <a:xfrm>
            <a:off x="410516" y="991070"/>
            <a:ext cx="2140482" cy="1295400"/>
          </a:xfrm>
          <a:prstGeom prst="rect">
            <a:avLst/>
          </a:prstGeom>
          <a:ln>
            <a:noFill/>
          </a:ln>
        </p:spPr>
      </p:pic>
      <p:sp>
        <p:nvSpPr>
          <p:cNvPr id="23" name="Rectangle 22"/>
          <p:cNvSpPr/>
          <p:nvPr/>
        </p:nvSpPr>
        <p:spPr>
          <a:xfrm>
            <a:off x="76201" y="100605"/>
            <a:ext cx="9143999" cy="737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Say          for the </a:t>
            </a:r>
            <a:r>
              <a:rPr lang="en-US" sz="2400" b="1" dirty="0">
                <a:solidFill>
                  <a:schemeClr val="tx1"/>
                </a:solidFill>
              </a:rPr>
              <a:t>pictures </a:t>
            </a:r>
            <a:r>
              <a:rPr lang="en-US" sz="2400" b="1" dirty="0" smtClean="0">
                <a:solidFill>
                  <a:schemeClr val="tx1"/>
                </a:solidFill>
              </a:rPr>
              <a:t>which</a:t>
            </a:r>
            <a:r>
              <a:rPr lang="en-US" sz="2400" b="1" dirty="0">
                <a:solidFill>
                  <a:schemeClr val="tx1"/>
                </a:solidFill>
              </a:rPr>
              <a:t> reduce global warming </a:t>
            </a:r>
            <a:r>
              <a:rPr lang="en-US" sz="2400" b="1" dirty="0" smtClean="0">
                <a:solidFill>
                  <a:schemeClr val="tx1"/>
                </a:solidFill>
              </a:rPr>
              <a:t>and</a:t>
            </a:r>
            <a:r>
              <a:rPr lang="en-US" sz="2400" b="1" dirty="0">
                <a:solidFill>
                  <a:schemeClr val="tx1"/>
                </a:solidFill>
              </a:rPr>
              <a:t> </a:t>
            </a:r>
            <a:r>
              <a:rPr lang="en-US" sz="2400" b="1" dirty="0" smtClean="0">
                <a:solidFill>
                  <a:schemeClr val="tx1"/>
                </a:solidFill>
              </a:rPr>
              <a:t>say </a:t>
            </a:r>
          </a:p>
          <a:p>
            <a:r>
              <a:rPr lang="en-US" sz="2400" b="1" dirty="0" smtClean="0">
                <a:solidFill>
                  <a:schemeClr val="tx1"/>
                </a:solidFill>
              </a:rPr>
              <a:t>For the </a:t>
            </a:r>
            <a:r>
              <a:rPr lang="en-US" sz="2400" b="1" dirty="0">
                <a:solidFill>
                  <a:schemeClr val="tx1"/>
                </a:solidFill>
              </a:rPr>
              <a:t>pictures which </a:t>
            </a:r>
            <a:r>
              <a:rPr lang="en-US" sz="2400" b="1" dirty="0" smtClean="0">
                <a:solidFill>
                  <a:schemeClr val="tx1"/>
                </a:solidFill>
              </a:rPr>
              <a:t>increase </a:t>
            </a:r>
            <a:r>
              <a:rPr lang="en-US" sz="2400" b="1" dirty="0">
                <a:solidFill>
                  <a:schemeClr val="tx1"/>
                </a:solidFill>
              </a:rPr>
              <a:t>global warming</a:t>
            </a:r>
            <a:r>
              <a:rPr lang="en-US" sz="2400" b="1" dirty="0" smtClean="0">
                <a:solidFill>
                  <a:schemeClr val="tx1"/>
                </a:solidFill>
              </a:rPr>
              <a:t>. </a:t>
            </a:r>
            <a:r>
              <a:rPr lang="en-US" sz="2400" b="1" dirty="0" smtClean="0">
                <a:solidFill>
                  <a:srgbClr val="0070C0"/>
                </a:solidFill>
              </a:rPr>
              <a:t>Click on the pictures.</a:t>
            </a:r>
            <a:endParaRPr lang="en-US" sz="2400" b="1" dirty="0">
              <a:solidFill>
                <a:srgbClr val="0070C0"/>
              </a:solidFill>
            </a:endParaRPr>
          </a:p>
        </p:txBody>
      </p:sp>
      <p:pic>
        <p:nvPicPr>
          <p:cNvPr id="63" name="Picture 6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7" t="10908" r="1578" b="5392"/>
          <a:stretch/>
        </p:blipFill>
        <p:spPr>
          <a:xfrm>
            <a:off x="7378732" y="1023275"/>
            <a:ext cx="1536666" cy="1331116"/>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1" r="10661" b="19282"/>
          <a:stretch/>
        </p:blipFill>
        <p:spPr>
          <a:xfrm>
            <a:off x="5832144" y="2729019"/>
            <a:ext cx="2532308" cy="1686502"/>
          </a:xfrm>
          <a:prstGeom prst="rect">
            <a:avLst/>
          </a:prstGeom>
          <a:ln>
            <a:noFill/>
          </a:ln>
        </p:spPr>
      </p:pic>
      <p:pic>
        <p:nvPicPr>
          <p:cNvPr id="3" name="Picture 2"/>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78643" y="4830881"/>
            <a:ext cx="2623500" cy="1579930"/>
          </a:xfrm>
          <a:prstGeom prst="rect">
            <a:avLst/>
          </a:prstGeom>
        </p:spPr>
      </p:pic>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b="10069"/>
          <a:stretch/>
        </p:blipFill>
        <p:spPr>
          <a:xfrm>
            <a:off x="558865" y="4906548"/>
            <a:ext cx="1879535" cy="1206461"/>
          </a:xfrm>
          <a:prstGeom prst="rect">
            <a:avLst/>
          </a:prstGeom>
          <a:ln>
            <a:solidFill>
              <a:schemeClr val="tx1"/>
            </a:solidFill>
          </a:ln>
        </p:spPr>
      </p:pic>
      <p:pic>
        <p:nvPicPr>
          <p:cNvPr id="12" name="Picture 11"/>
          <p:cNvPicPr>
            <a:picLocks noChangeAspect="1"/>
          </p:cNvPicPr>
          <p:nvPr/>
        </p:nvPicPr>
        <p:blipFill rotWithShape="1">
          <a:blip r:embed="rId12">
            <a:extLst>
              <a:ext uri="{28A0092B-C50C-407E-A947-70E740481C1C}">
                <a14:useLocalDpi xmlns:a14="http://schemas.microsoft.com/office/drawing/2010/main" val="0"/>
              </a:ext>
            </a:extLst>
          </a:blip>
          <a:srcRect l="11781" t="7467" b="8260"/>
          <a:stretch/>
        </p:blipFill>
        <p:spPr>
          <a:xfrm>
            <a:off x="2819400" y="4881696"/>
            <a:ext cx="2242844" cy="1217346"/>
          </a:xfrm>
          <a:prstGeom prst="rect">
            <a:avLst/>
          </a:prstGeom>
          <a:ln>
            <a:solidFill>
              <a:schemeClr val="tx1"/>
            </a:solidFill>
          </a:ln>
        </p:spPr>
      </p:pic>
      <p:sp>
        <p:nvSpPr>
          <p:cNvPr id="19" name="Rectangle 18"/>
          <p:cNvSpPr/>
          <p:nvPr/>
        </p:nvSpPr>
        <p:spPr>
          <a:xfrm>
            <a:off x="486716" y="2338745"/>
            <a:ext cx="1799284" cy="404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Burning gas</a:t>
            </a:r>
            <a:endParaRPr lang="en-US" sz="2400" b="1" dirty="0">
              <a:solidFill>
                <a:schemeClr val="tx1"/>
              </a:solidFill>
            </a:endParaRPr>
          </a:p>
        </p:txBody>
      </p:sp>
      <p:sp>
        <p:nvSpPr>
          <p:cNvPr id="56" name="Rectangle 55"/>
          <p:cNvSpPr/>
          <p:nvPr/>
        </p:nvSpPr>
        <p:spPr>
          <a:xfrm>
            <a:off x="7213534" y="2271567"/>
            <a:ext cx="1625666" cy="404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a:t>
            </a:r>
            <a:r>
              <a:rPr lang="en-US" sz="2400" b="1" dirty="0" smtClean="0">
                <a:solidFill>
                  <a:schemeClr val="tx1"/>
                </a:solidFill>
              </a:rPr>
              <a:t>lastic bag</a:t>
            </a:r>
            <a:endParaRPr lang="en-US" sz="2400" b="1" dirty="0">
              <a:solidFill>
                <a:schemeClr val="tx1"/>
              </a:solidFill>
            </a:endParaRPr>
          </a:p>
        </p:txBody>
      </p:sp>
      <p:sp>
        <p:nvSpPr>
          <p:cNvPr id="57" name="Rectangle 56"/>
          <p:cNvSpPr/>
          <p:nvPr/>
        </p:nvSpPr>
        <p:spPr>
          <a:xfrm>
            <a:off x="5264727" y="2294733"/>
            <a:ext cx="1625666" cy="404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Jute bag</a:t>
            </a:r>
            <a:endParaRPr lang="en-US" sz="2400" b="1" dirty="0">
              <a:solidFill>
                <a:schemeClr val="tx1"/>
              </a:solidFill>
            </a:endParaRPr>
          </a:p>
        </p:txBody>
      </p:sp>
      <p:sp>
        <p:nvSpPr>
          <p:cNvPr id="58" name="Rectangle 57"/>
          <p:cNvSpPr/>
          <p:nvPr/>
        </p:nvSpPr>
        <p:spPr>
          <a:xfrm>
            <a:off x="304800" y="4195135"/>
            <a:ext cx="1955735" cy="669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Using electric hair dryer</a:t>
            </a:r>
            <a:endParaRPr lang="en-US" sz="2400" b="1" dirty="0">
              <a:solidFill>
                <a:schemeClr val="tx1"/>
              </a:solidFill>
            </a:endParaRPr>
          </a:p>
        </p:txBody>
      </p:sp>
      <p:sp>
        <p:nvSpPr>
          <p:cNvPr id="59" name="Rectangle 58"/>
          <p:cNvSpPr/>
          <p:nvPr/>
        </p:nvSpPr>
        <p:spPr>
          <a:xfrm>
            <a:off x="3001316" y="4472345"/>
            <a:ext cx="1799284" cy="404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Cutting tree</a:t>
            </a:r>
            <a:endParaRPr lang="en-US" sz="2400" b="1" dirty="0">
              <a:solidFill>
                <a:schemeClr val="tx1"/>
              </a:solidFill>
            </a:endParaRPr>
          </a:p>
        </p:txBody>
      </p:sp>
      <p:sp>
        <p:nvSpPr>
          <p:cNvPr id="60" name="Rectangle 59"/>
          <p:cNvSpPr/>
          <p:nvPr/>
        </p:nvSpPr>
        <p:spPr>
          <a:xfrm>
            <a:off x="6678670" y="6285343"/>
            <a:ext cx="2236730" cy="404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Using bicycle</a:t>
            </a:r>
            <a:endParaRPr lang="en-US" sz="2400" b="1" dirty="0">
              <a:solidFill>
                <a:schemeClr val="tx1"/>
              </a:solidFill>
            </a:endParaRPr>
          </a:p>
        </p:txBody>
      </p:sp>
      <p:sp>
        <p:nvSpPr>
          <p:cNvPr id="64" name="Rectangle 63"/>
          <p:cNvSpPr/>
          <p:nvPr/>
        </p:nvSpPr>
        <p:spPr>
          <a:xfrm>
            <a:off x="437511" y="6301145"/>
            <a:ext cx="2020578" cy="404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Planting tree</a:t>
            </a:r>
            <a:endParaRPr lang="en-US" sz="2400" b="1" dirty="0">
              <a:solidFill>
                <a:schemeClr val="tx1"/>
              </a:solidFill>
            </a:endParaRPr>
          </a:p>
        </p:txBody>
      </p:sp>
      <p:sp>
        <p:nvSpPr>
          <p:cNvPr id="65" name="Rectangle 64"/>
          <p:cNvSpPr/>
          <p:nvPr/>
        </p:nvSpPr>
        <p:spPr>
          <a:xfrm>
            <a:off x="2438400" y="2311506"/>
            <a:ext cx="2858778" cy="404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Turning light/fan off</a:t>
            </a:r>
            <a:endParaRPr lang="en-US" sz="2400" b="1" dirty="0">
              <a:solidFill>
                <a:schemeClr val="tx1"/>
              </a:solidFill>
            </a:endParaRPr>
          </a:p>
        </p:txBody>
      </p:sp>
      <p:sp>
        <p:nvSpPr>
          <p:cNvPr id="66" name="Rectangle 65"/>
          <p:cNvSpPr/>
          <p:nvPr/>
        </p:nvSpPr>
        <p:spPr>
          <a:xfrm>
            <a:off x="2819400" y="6099042"/>
            <a:ext cx="2133600" cy="59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Drying cloths in the sun</a:t>
            </a:r>
            <a:endParaRPr lang="en-US" sz="2400" b="1" dirty="0">
              <a:solidFill>
                <a:schemeClr val="tx1"/>
              </a:solidFill>
            </a:endParaRPr>
          </a:p>
        </p:txBody>
      </p:sp>
      <p:sp>
        <p:nvSpPr>
          <p:cNvPr id="67" name="Rectangle 66"/>
          <p:cNvSpPr/>
          <p:nvPr/>
        </p:nvSpPr>
        <p:spPr>
          <a:xfrm>
            <a:off x="5791200" y="4472345"/>
            <a:ext cx="2706378" cy="404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Emitting carbon gas</a:t>
            </a:r>
            <a:endParaRPr lang="en-US" sz="2400" b="1" dirty="0">
              <a:solidFill>
                <a:schemeClr val="tx1"/>
              </a:solidFill>
            </a:endParaRPr>
          </a:p>
        </p:txBody>
      </p:sp>
      <p:sp>
        <p:nvSpPr>
          <p:cNvPr id="21" name="Rectangle 20"/>
          <p:cNvSpPr/>
          <p:nvPr/>
        </p:nvSpPr>
        <p:spPr>
          <a:xfrm>
            <a:off x="380999" y="972218"/>
            <a:ext cx="2183091" cy="17709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564090" y="972217"/>
            <a:ext cx="2717107" cy="17610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81000" y="2743200"/>
            <a:ext cx="2169997"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2560476" y="2733232"/>
            <a:ext cx="2697324" cy="21435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80999" y="4876800"/>
            <a:ext cx="2169998" cy="18427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564090" y="4875684"/>
            <a:ext cx="2693710" cy="18438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5281197" y="972218"/>
            <a:ext cx="3634201" cy="17709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257800" y="2733231"/>
            <a:ext cx="3657599" cy="21315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5281197" y="4876800"/>
            <a:ext cx="3634202" cy="18427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alf Frame 21"/>
          <p:cNvSpPr/>
          <p:nvPr/>
        </p:nvSpPr>
        <p:spPr>
          <a:xfrm rot="-8220000">
            <a:off x="788011" y="111618"/>
            <a:ext cx="195063" cy="322367"/>
          </a:xfrm>
          <a:prstGeom prst="halfFrame">
            <a:avLst>
              <a:gd name="adj1" fmla="val 22886"/>
              <a:gd name="adj2" fmla="val 267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lus 23"/>
          <p:cNvSpPr/>
          <p:nvPr/>
        </p:nvSpPr>
        <p:spPr>
          <a:xfrm rot="2160000">
            <a:off x="8255763" y="101258"/>
            <a:ext cx="415012" cy="448650"/>
          </a:xfrm>
          <a:prstGeom prst="mathPlus">
            <a:avLst>
              <a:gd name="adj1" fmla="val 4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us 33"/>
          <p:cNvSpPr/>
          <p:nvPr/>
        </p:nvSpPr>
        <p:spPr>
          <a:xfrm rot="2160000">
            <a:off x="746239" y="831593"/>
            <a:ext cx="1411463" cy="1480712"/>
          </a:xfrm>
          <a:prstGeom prst="mathPlus">
            <a:avLst>
              <a:gd name="adj1" fmla="val 8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alf Frame 34"/>
          <p:cNvSpPr/>
          <p:nvPr/>
        </p:nvSpPr>
        <p:spPr>
          <a:xfrm rot="-8220000">
            <a:off x="4339449" y="988817"/>
            <a:ext cx="618634" cy="1238103"/>
          </a:xfrm>
          <a:prstGeom prst="halfFrame">
            <a:avLst>
              <a:gd name="adj1" fmla="val 22886"/>
              <a:gd name="adj2" fmla="val 267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p:cNvSpPr/>
          <p:nvPr/>
        </p:nvSpPr>
        <p:spPr>
          <a:xfrm rot="-8220000">
            <a:off x="5814849" y="992733"/>
            <a:ext cx="618634" cy="1238103"/>
          </a:xfrm>
          <a:prstGeom prst="halfFrame">
            <a:avLst>
              <a:gd name="adj1" fmla="val 22886"/>
              <a:gd name="adj2" fmla="val 267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Plus 36"/>
          <p:cNvSpPr/>
          <p:nvPr/>
        </p:nvSpPr>
        <p:spPr>
          <a:xfrm rot="2160000">
            <a:off x="7440648" y="1059319"/>
            <a:ext cx="1446775" cy="1343118"/>
          </a:xfrm>
          <a:prstGeom prst="mathPlus">
            <a:avLst>
              <a:gd name="adj1" fmla="val 98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us 38"/>
          <p:cNvSpPr/>
          <p:nvPr/>
        </p:nvSpPr>
        <p:spPr>
          <a:xfrm rot="2160000">
            <a:off x="419612" y="2856999"/>
            <a:ext cx="1446775" cy="1343118"/>
          </a:xfrm>
          <a:prstGeom prst="mathPlus">
            <a:avLst>
              <a:gd name="adj1" fmla="val 98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us 42"/>
          <p:cNvSpPr/>
          <p:nvPr/>
        </p:nvSpPr>
        <p:spPr>
          <a:xfrm rot="2160000">
            <a:off x="3172102" y="2877235"/>
            <a:ext cx="1428197" cy="1541527"/>
          </a:xfrm>
          <a:prstGeom prst="mathPlus">
            <a:avLst>
              <a:gd name="adj1" fmla="val 98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lus 44"/>
          <p:cNvSpPr/>
          <p:nvPr/>
        </p:nvSpPr>
        <p:spPr>
          <a:xfrm rot="2160000">
            <a:off x="6421002" y="2882670"/>
            <a:ext cx="1446775" cy="1343118"/>
          </a:xfrm>
          <a:prstGeom prst="mathPlus">
            <a:avLst>
              <a:gd name="adj1" fmla="val 98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alf Frame 45"/>
          <p:cNvSpPr/>
          <p:nvPr/>
        </p:nvSpPr>
        <p:spPr>
          <a:xfrm rot="-8220000">
            <a:off x="1407705" y="5001794"/>
            <a:ext cx="618634" cy="1238103"/>
          </a:xfrm>
          <a:prstGeom prst="halfFrame">
            <a:avLst>
              <a:gd name="adj1" fmla="val 22886"/>
              <a:gd name="adj2" fmla="val 267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p:cNvSpPr/>
          <p:nvPr/>
        </p:nvSpPr>
        <p:spPr>
          <a:xfrm rot="-8220000">
            <a:off x="3957226" y="4926343"/>
            <a:ext cx="618634" cy="1238103"/>
          </a:xfrm>
          <a:prstGeom prst="halfFrame">
            <a:avLst>
              <a:gd name="adj1" fmla="val 22886"/>
              <a:gd name="adj2" fmla="val 267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p:cNvSpPr/>
          <p:nvPr/>
        </p:nvSpPr>
        <p:spPr>
          <a:xfrm rot="-8220000">
            <a:off x="7717050" y="5001794"/>
            <a:ext cx="618634" cy="1238103"/>
          </a:xfrm>
          <a:prstGeom prst="halfFrame">
            <a:avLst>
              <a:gd name="adj1" fmla="val 22886"/>
              <a:gd name="adj2" fmla="val 267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7213534" y="971335"/>
            <a:ext cx="1701864" cy="17318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83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500"/>
                                        <p:tgtEl>
                                          <p:spTgt spid="71"/>
                                        </p:tgtEl>
                                      </p:cBhvr>
                                    </p:animEffect>
                                  </p:childTnLst>
                                </p:cTn>
                              </p:par>
                              <p:par>
                                <p:cTn id="59" presetID="10"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76"/>
                                        </p:tgtEl>
                                        <p:attrNameLst>
                                          <p:attrName>style.visibility</p:attrName>
                                        </p:attrNameLst>
                                      </p:cBhvr>
                                      <p:to>
                                        <p:strVal val="visible"/>
                                      </p:to>
                                    </p:set>
                                    <p:animEffect transition="in" filter="fade">
                                      <p:cBhvr>
                                        <p:cTn id="68" dur="500"/>
                                        <p:tgtEl>
                                          <p:spTgt spid="76"/>
                                        </p:tgtEl>
                                      </p:cBhvr>
                                    </p:animEffect>
                                  </p:childTnLst>
                                </p:cTn>
                              </p:par>
                              <p:par>
                                <p:cTn id="69" presetID="10"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500"/>
                                        <p:tgtEl>
                                          <p:spTgt spid="72"/>
                                        </p:tgtEl>
                                      </p:cBhvr>
                                    </p:animEffect>
                                  </p:childTnLst>
                                </p:cTn>
                              </p:par>
                              <p:par>
                                <p:cTn id="79" presetID="10" presetClass="entr" presetSubtype="0"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500"/>
                                        <p:tgtEl>
                                          <p:spTgt spid="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500"/>
                                        <p:tgtEl>
                                          <p:spTgt spid="64"/>
                                        </p:tgtEl>
                                      </p:cBhvr>
                                    </p:animEffect>
                                  </p:childTnLst>
                                </p:cTn>
                              </p:par>
                            </p:childTnLst>
                          </p:cTn>
                        </p:par>
                        <p:par>
                          <p:cTn id="85" fill="hold">
                            <p:stCondLst>
                              <p:cond delay="4500"/>
                            </p:stCondLst>
                            <p:childTnLst>
                              <p:par>
                                <p:cTn id="86" presetID="10" presetClass="entr" presetSubtype="0" fill="hold" grpId="0" nodeType="after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fade">
                                      <p:cBhvr>
                                        <p:cTn id="88" dur="500"/>
                                        <p:tgtEl>
                                          <p:spTgt spid="73"/>
                                        </p:tgtEl>
                                      </p:cBhvr>
                                    </p:animEffect>
                                  </p:childTnLst>
                                </p:cTn>
                              </p:par>
                              <p:par>
                                <p:cTn id="89" presetID="10"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fade">
                                      <p:cBhvr>
                                        <p:cTn id="98" dur="500"/>
                                        <p:tgtEl>
                                          <p:spTgt spid="77"/>
                                        </p:tgtEl>
                                      </p:cBhvr>
                                    </p:animEffect>
                                  </p:childTnLst>
                                </p:cTn>
                              </p:par>
                              <p:par>
                                <p:cTn id="99" presetID="10" presetClass="entr" presetSubtype="0" fill="hold" nodeType="with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fade">
                                      <p:cBhvr>
                                        <p:cTn id="101" dur="500"/>
                                        <p:tgtEl>
                                          <p:spTgt spid="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fade">
                                      <p:cBhvr>
                                        <p:cTn id="104" dur="500"/>
                                        <p:tgtEl>
                                          <p:spTgt spid="60"/>
                                        </p:tgtEl>
                                      </p:cBhvr>
                                    </p:animEffect>
                                  </p:childTnLst>
                                </p:cTn>
                              </p:par>
                            </p:childTnLst>
                          </p:cTn>
                        </p:par>
                        <p:par>
                          <p:cTn id="105" fill="hold">
                            <p:stCondLst>
                              <p:cond delay="5500"/>
                            </p:stCondLst>
                            <p:childTnLst>
                              <p:par>
                                <p:cTn id="106" presetID="10" presetClass="entr" presetSubtype="0" fill="hold" grpId="0" nodeType="afterEffect">
                                  <p:stCondLst>
                                    <p:cond delay="0"/>
                                  </p:stCondLst>
                                  <p:iterate type="wd">
                                    <p:tmPct val="10000"/>
                                  </p:iterate>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500"/>
                                        <p:tgtEl>
                                          <p:spTgt spid="2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5" restart="whenNotActive" fill="hold" evtFilter="cancelBubble" nodeType="interactiveSeq">
                <p:stCondLst>
                  <p:cond evt="onClick" delay="0">
                    <p:tgtEl>
                      <p:spTgt spid="8"/>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34"/>
                                        </p:tgtEl>
                                        <p:attrNameLst>
                                          <p:attrName>style.visibility</p:attrName>
                                        </p:attrNameLst>
                                      </p:cBhvr>
                                      <p:to>
                                        <p:strVal val="visible"/>
                                      </p:to>
                                    </p:set>
                                    <p:animEffect transition="in" filter="fade">
                                      <p:cBhvr>
                                        <p:cTn id="120" dur="500"/>
                                        <p:tgtEl>
                                          <p:spTgt spid="34"/>
                                        </p:tgtEl>
                                      </p:cBhvr>
                                    </p:animEffect>
                                  </p:childTnLst>
                                </p:cTn>
                              </p:par>
                            </p:childTnLst>
                          </p:cTn>
                        </p:par>
                      </p:childTnLst>
                    </p:cTn>
                  </p:par>
                </p:childTnLst>
              </p:cTn>
              <p:nextCondLst>
                <p:cond evt="onClick" delay="0">
                  <p:tgtEl>
                    <p:spTgt spid="8"/>
                  </p:tgtEl>
                </p:cond>
              </p:nextCondLst>
            </p:seq>
            <p:seq concurrent="1" nextAc="seek">
              <p:cTn id="121" restart="whenNotActive" fill="hold" evtFilter="cancelBubble" nodeType="interactiveSeq">
                <p:stCondLst>
                  <p:cond evt="onClick" delay="0">
                    <p:tgtEl>
                      <p:spTgt spid="11"/>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fade">
                                      <p:cBhvr>
                                        <p:cTn id="126" dur="500"/>
                                        <p:tgtEl>
                                          <p:spTgt spid="35"/>
                                        </p:tgtEl>
                                      </p:cBhvr>
                                    </p:animEffect>
                                  </p:childTnLst>
                                </p:cTn>
                              </p:par>
                            </p:childTnLst>
                          </p:cTn>
                        </p:par>
                      </p:childTnLst>
                    </p:cTn>
                  </p:par>
                </p:childTnLst>
              </p:cTn>
              <p:nextCondLst>
                <p:cond evt="onClick" delay="0">
                  <p:tgtEl>
                    <p:spTgt spid="11"/>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fade">
                                      <p:cBhvr>
                                        <p:cTn id="132" dur="500"/>
                                        <p:tgtEl>
                                          <p:spTgt spid="36"/>
                                        </p:tgtEl>
                                      </p:cBhvr>
                                    </p:animEffect>
                                  </p:childTnLst>
                                </p:cTn>
                              </p:par>
                            </p:childTnLst>
                          </p:cTn>
                        </p:par>
                      </p:childTnLst>
                    </p:cTn>
                  </p:par>
                </p:childTnLst>
              </p:cTn>
              <p:nextCondLst>
                <p:cond evt="onClick" delay="0">
                  <p:tgtEl>
                    <p:spTgt spid="13"/>
                  </p:tgtEl>
                </p:cond>
              </p:nextCondLst>
            </p:seq>
            <p:seq concurrent="1" nextAc="seek">
              <p:cTn id="133" restart="whenNotActive" fill="hold" evtFilter="cancelBubble" nodeType="interactiveSeq">
                <p:stCondLst>
                  <p:cond evt="onClick" delay="0">
                    <p:tgtEl>
                      <p:spTgt spid="63"/>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37"/>
                                        </p:tgtEl>
                                        <p:attrNameLst>
                                          <p:attrName>style.visibility</p:attrName>
                                        </p:attrNameLst>
                                      </p:cBhvr>
                                      <p:to>
                                        <p:strVal val="visible"/>
                                      </p:to>
                                    </p:set>
                                    <p:animEffect transition="in" filter="fade">
                                      <p:cBhvr>
                                        <p:cTn id="138" dur="500"/>
                                        <p:tgtEl>
                                          <p:spTgt spid="37"/>
                                        </p:tgtEl>
                                      </p:cBhvr>
                                    </p:animEffect>
                                  </p:childTnLst>
                                </p:cTn>
                              </p:par>
                            </p:childTnLst>
                          </p:cTn>
                        </p:par>
                      </p:childTnLst>
                    </p:cTn>
                  </p:par>
                </p:childTnLst>
              </p:cTn>
              <p:nextCondLst>
                <p:cond evt="onClick" delay="0">
                  <p:tgtEl>
                    <p:spTgt spid="63"/>
                  </p:tgtEl>
                </p:cond>
              </p:nextCondLst>
            </p:seq>
            <p:seq concurrent="1" nextAc="seek">
              <p:cTn id="139" restart="whenNotActive" fill="hold" evtFilter="cancelBubble" nodeType="interactiveSeq">
                <p:stCondLst>
                  <p:cond evt="onClick" delay="0">
                    <p:tgtEl>
                      <p:spTgt spid="17"/>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39"/>
                                        </p:tgtEl>
                                        <p:attrNameLst>
                                          <p:attrName>style.visibility</p:attrName>
                                        </p:attrNameLst>
                                      </p:cBhvr>
                                      <p:to>
                                        <p:strVal val="visible"/>
                                      </p:to>
                                    </p:set>
                                    <p:animEffect transition="in" filter="fade">
                                      <p:cBhvr>
                                        <p:cTn id="144" dur="500"/>
                                        <p:tgtEl>
                                          <p:spTgt spid="39"/>
                                        </p:tgtEl>
                                      </p:cBhvr>
                                    </p:animEffect>
                                  </p:childTnLst>
                                </p:cTn>
                              </p:par>
                            </p:childTnLst>
                          </p:cTn>
                        </p:par>
                      </p:childTnLst>
                    </p:cTn>
                  </p:par>
                </p:childTnLst>
              </p:cTn>
              <p:nextCondLst>
                <p:cond evt="onClick" delay="0">
                  <p:tgtEl>
                    <p:spTgt spid="17"/>
                  </p:tgtEl>
                </p:cond>
              </p:nextCondLst>
            </p:seq>
            <p:seq concurrent="1" nextAc="seek">
              <p:cTn id="145" restart="whenNotActive" fill="hold" evtFilter="cancelBubble" nodeType="interactiveSeq">
                <p:stCondLst>
                  <p:cond evt="onClick" delay="0">
                    <p:tgtEl>
                      <p:spTgt spid="6"/>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3"/>
                                        </p:tgtEl>
                                        <p:attrNameLst>
                                          <p:attrName>style.visibility</p:attrName>
                                        </p:attrNameLst>
                                      </p:cBhvr>
                                      <p:to>
                                        <p:strVal val="visible"/>
                                      </p:to>
                                    </p:set>
                                    <p:animEffect transition="in" filter="fade">
                                      <p:cBhvr>
                                        <p:cTn id="150" dur="500"/>
                                        <p:tgtEl>
                                          <p:spTgt spid="43"/>
                                        </p:tgtEl>
                                      </p:cBhvr>
                                    </p:animEffect>
                                  </p:childTnLst>
                                </p:cTn>
                              </p:par>
                            </p:childTnLst>
                          </p:cTn>
                        </p:par>
                      </p:childTnLst>
                    </p:cTn>
                  </p:par>
                </p:childTnLst>
              </p:cTn>
              <p:nextCondLst>
                <p:cond evt="onClick" delay="0">
                  <p:tgtEl>
                    <p:spTgt spid="6"/>
                  </p:tgtEl>
                </p:cond>
              </p:nextCondLst>
            </p:seq>
            <p:seq concurrent="1" nextAc="seek">
              <p:cTn id="151" restart="whenNotActive" fill="hold" evtFilter="cancelBubble" nodeType="interactiveSeq">
                <p:stCondLst>
                  <p:cond evt="onClick" delay="0">
                    <p:tgtEl>
                      <p:spTgt spid="2"/>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45"/>
                                        </p:tgtEl>
                                        <p:attrNameLst>
                                          <p:attrName>style.visibility</p:attrName>
                                        </p:attrNameLst>
                                      </p:cBhvr>
                                      <p:to>
                                        <p:strVal val="visible"/>
                                      </p:to>
                                    </p:set>
                                    <p:animEffect transition="in" filter="fade">
                                      <p:cBhvr>
                                        <p:cTn id="156" dur="500"/>
                                        <p:tgtEl>
                                          <p:spTgt spid="45"/>
                                        </p:tgtEl>
                                      </p:cBhvr>
                                    </p:animEffect>
                                  </p:childTnLst>
                                </p:cTn>
                              </p:par>
                            </p:childTnLst>
                          </p:cTn>
                        </p:par>
                      </p:childTnLst>
                    </p:cTn>
                  </p:par>
                </p:childTnLst>
              </p:cTn>
              <p:nextCondLst>
                <p:cond evt="onClick" delay="0">
                  <p:tgtEl>
                    <p:spTgt spid="2"/>
                  </p:tgtEl>
                </p:cond>
              </p:nextCondLst>
            </p:seq>
            <p:seq concurrent="1" nextAc="seek">
              <p:cTn id="157" restart="whenNotActive" fill="hold" evtFilter="cancelBubble" nodeType="interactiveSeq">
                <p:stCondLst>
                  <p:cond evt="onClick" delay="0">
                    <p:tgtEl>
                      <p:spTgt spid="7"/>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6"/>
                                        </p:tgtEl>
                                        <p:attrNameLst>
                                          <p:attrName>style.visibility</p:attrName>
                                        </p:attrNameLst>
                                      </p:cBhvr>
                                      <p:to>
                                        <p:strVal val="visible"/>
                                      </p:to>
                                    </p:set>
                                    <p:animEffect transition="in" filter="fade">
                                      <p:cBhvr>
                                        <p:cTn id="162" dur="500"/>
                                        <p:tgtEl>
                                          <p:spTgt spid="46"/>
                                        </p:tgtEl>
                                      </p:cBhvr>
                                    </p:animEffect>
                                  </p:childTnLst>
                                </p:cTn>
                              </p:par>
                            </p:childTnLst>
                          </p:cTn>
                        </p:par>
                      </p:childTnLst>
                    </p:cTn>
                  </p:par>
                </p:childTnLst>
              </p:cTn>
              <p:nextCondLst>
                <p:cond evt="onClick" delay="0">
                  <p:tgtEl>
                    <p:spTgt spid="7"/>
                  </p:tgtEl>
                </p:cond>
              </p:nextCondLst>
            </p:seq>
            <p:seq concurrent="1" nextAc="seek">
              <p:cTn id="163" restart="whenNotActive" fill="hold" evtFilter="cancelBubble" nodeType="interactiveSeq">
                <p:stCondLst>
                  <p:cond evt="onClick" delay="0">
                    <p:tgtEl>
                      <p:spTgt spid="12"/>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47"/>
                                        </p:tgtEl>
                                        <p:attrNameLst>
                                          <p:attrName>style.visibility</p:attrName>
                                        </p:attrNameLst>
                                      </p:cBhvr>
                                      <p:to>
                                        <p:strVal val="visible"/>
                                      </p:to>
                                    </p:set>
                                    <p:animEffect transition="in" filter="fade">
                                      <p:cBhvr>
                                        <p:cTn id="168" dur="500"/>
                                        <p:tgtEl>
                                          <p:spTgt spid="47"/>
                                        </p:tgtEl>
                                      </p:cBhvr>
                                    </p:animEffect>
                                  </p:childTnLst>
                                </p:cTn>
                              </p:par>
                            </p:childTnLst>
                          </p:cTn>
                        </p:par>
                      </p:childTnLst>
                    </p:cTn>
                  </p:par>
                </p:childTnLst>
              </p:cTn>
              <p:nextCondLst>
                <p:cond evt="onClick" delay="0">
                  <p:tgtEl>
                    <p:spTgt spid="12"/>
                  </p:tgtEl>
                </p:cond>
              </p:nextCondLst>
            </p:seq>
            <p:seq concurrent="1" nextAc="seek">
              <p:cTn id="169" restart="whenNotActive" fill="hold" evtFilter="cancelBubble" nodeType="interactiveSeq">
                <p:stCondLst>
                  <p:cond evt="onClick" delay="0">
                    <p:tgtEl>
                      <p:spTgt spid="3"/>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repeatCount="2000" fill="hold" grpId="0" nodeType="clickEffect">
                                  <p:stCondLst>
                                    <p:cond delay="0"/>
                                  </p:stCondLst>
                                  <p:childTnLst>
                                    <p:set>
                                      <p:cBhvr>
                                        <p:cTn id="173" dur="1" fill="hold">
                                          <p:stCondLst>
                                            <p:cond delay="0"/>
                                          </p:stCondLst>
                                        </p:cTn>
                                        <p:tgtEl>
                                          <p:spTgt spid="48"/>
                                        </p:tgtEl>
                                        <p:attrNameLst>
                                          <p:attrName>style.visibility</p:attrName>
                                        </p:attrNameLst>
                                      </p:cBhvr>
                                      <p:to>
                                        <p:strVal val="visible"/>
                                      </p:to>
                                    </p:set>
                                    <p:animEffect transition="in" filter="fade">
                                      <p:cBhvr>
                                        <p:cTn id="174" dur="500"/>
                                        <p:tgtEl>
                                          <p:spTgt spid="48"/>
                                        </p:tgtEl>
                                      </p:cBhvr>
                                    </p:animEffect>
                                  </p:childTnLst>
                                </p:cTn>
                              </p:par>
                            </p:childTnLst>
                          </p:cTn>
                        </p:par>
                      </p:childTnLst>
                    </p:cTn>
                  </p:par>
                </p:childTnLst>
              </p:cTn>
              <p:nextCondLst>
                <p:cond evt="onClick" delay="0">
                  <p:tgtEl>
                    <p:spTgt spid="3"/>
                  </p:tgtEl>
                </p:cond>
              </p:nextCondLst>
            </p:seq>
          </p:childTnLst>
        </p:cTn>
      </p:par>
    </p:tnLst>
    <p:bldLst>
      <p:bldP spid="23" grpId="0"/>
      <p:bldP spid="19" grpId="0"/>
      <p:bldP spid="56" grpId="0"/>
      <p:bldP spid="57" grpId="0"/>
      <p:bldP spid="58" grpId="0"/>
      <p:bldP spid="59" grpId="0"/>
      <p:bldP spid="60" grpId="0"/>
      <p:bldP spid="64" grpId="0"/>
      <p:bldP spid="65" grpId="0"/>
      <p:bldP spid="66" grpId="0"/>
      <p:bldP spid="67" grpId="0"/>
      <p:bldP spid="21" grpId="0" animBg="1"/>
      <p:bldP spid="68" grpId="0" animBg="1"/>
      <p:bldP spid="70" grpId="0" animBg="1"/>
      <p:bldP spid="71" grpId="0" animBg="1"/>
      <p:bldP spid="72" grpId="0" animBg="1"/>
      <p:bldP spid="73" grpId="0" animBg="1"/>
      <p:bldP spid="75" grpId="0" animBg="1"/>
      <p:bldP spid="76" grpId="0" animBg="1"/>
      <p:bldP spid="77" grpId="0" animBg="1"/>
      <p:bldP spid="22" grpId="0" animBg="1"/>
      <p:bldP spid="24" grpId="0" animBg="1"/>
      <p:bldP spid="34" grpId="0" animBg="1"/>
      <p:bldP spid="35" grpId="0" animBg="1"/>
      <p:bldP spid="36" grpId="0" animBg="1"/>
      <p:bldP spid="37" grpId="0" animBg="1"/>
      <p:bldP spid="39" grpId="0" animBg="1"/>
      <p:bldP spid="43" grpId="0" animBg="1"/>
      <p:bldP spid="45" grpId="0" animBg="1"/>
      <p:bldP spid="46" grpId="0" animBg="1"/>
      <p:bldP spid="47" grpId="0" animBg="1"/>
      <p:bldP spid="48"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8819" y="838200"/>
            <a:ext cx="7848600" cy="954107"/>
          </a:xfrm>
          <a:prstGeom prst="rect">
            <a:avLst/>
          </a:prstGeom>
          <a:solidFill>
            <a:schemeClr val="accent3">
              <a:lumMod val="60000"/>
              <a:lumOff val="40000"/>
            </a:schemeClr>
          </a:solidFill>
          <a:ln>
            <a:solidFill>
              <a:schemeClr val="accent3">
                <a:lumMod val="50000"/>
              </a:schemeClr>
            </a:solidFill>
          </a:ln>
        </p:spPr>
        <p:txBody>
          <a:bodyPr wrap="square" rtlCol="0">
            <a:spAutoFit/>
          </a:bodyPr>
          <a:lstStyle/>
          <a:p>
            <a:r>
              <a:rPr lang="en-US" sz="2800" b="1" dirty="0" smtClean="0"/>
              <a:t>Now </a:t>
            </a:r>
            <a:r>
              <a:rPr lang="en-US" sz="2800" b="1" dirty="0"/>
              <a:t>see the section </a:t>
            </a:r>
            <a:r>
              <a:rPr lang="en-US" sz="2800" b="1" dirty="0" smtClean="0"/>
              <a:t>B in textbook and </a:t>
            </a:r>
            <a:r>
              <a:rPr lang="en-US" sz="2800" b="1" dirty="0"/>
              <a:t>m</a:t>
            </a:r>
            <a:r>
              <a:rPr lang="en-US" sz="2800" b="1" dirty="0" smtClean="0"/>
              <a:t>atch </a:t>
            </a:r>
            <a:r>
              <a:rPr lang="en-US" sz="2800" b="1" dirty="0"/>
              <a:t>the sentence parts in A with those in B</a:t>
            </a:r>
            <a:r>
              <a:rPr lang="en-US" sz="2800" dirty="0"/>
              <a:t>. </a:t>
            </a:r>
            <a:endParaRPr lang="en-US" sz="2800" b="1" dirty="0"/>
          </a:p>
        </p:txBody>
      </p:sp>
      <p:sp>
        <p:nvSpPr>
          <p:cNvPr id="6" name="Rectangle 5"/>
          <p:cNvSpPr/>
          <p:nvPr/>
        </p:nvSpPr>
        <p:spPr>
          <a:xfrm>
            <a:off x="1884219" y="152400"/>
            <a:ext cx="5257800" cy="5334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Individual Work/Pair Work</a:t>
            </a:r>
            <a:endParaRPr lang="en-US" sz="3600" b="1" dirty="0">
              <a:solidFill>
                <a:schemeClr val="tx1"/>
              </a:solidFill>
            </a:endParaRPr>
          </a:p>
        </p:txBody>
      </p:sp>
      <p:sp>
        <p:nvSpPr>
          <p:cNvPr id="4" name="TextBox 3"/>
          <p:cNvSpPr txBox="1"/>
          <p:nvPr/>
        </p:nvSpPr>
        <p:spPr>
          <a:xfrm>
            <a:off x="304800" y="2433935"/>
            <a:ext cx="8420100" cy="461665"/>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1. If I have shorter showers I </a:t>
            </a:r>
            <a:r>
              <a:rPr lang="en-US" sz="2400" dirty="0" smtClean="0"/>
              <a:t>will </a:t>
            </a:r>
            <a:r>
              <a:rPr lang="en-US" sz="2400" dirty="0"/>
              <a:t>help save water at home.</a:t>
            </a:r>
            <a:endParaRPr lang="en-US" sz="2400" dirty="0">
              <a:solidFill>
                <a:srgbClr val="0070C0"/>
              </a:solidFill>
            </a:endParaRPr>
          </a:p>
        </p:txBody>
      </p:sp>
      <p:sp>
        <p:nvSpPr>
          <p:cNvPr id="5" name="TextBox 4"/>
          <p:cNvSpPr txBox="1"/>
          <p:nvPr/>
        </p:nvSpPr>
        <p:spPr>
          <a:xfrm>
            <a:off x="304800" y="4655403"/>
            <a:ext cx="8420100" cy="83099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4. Putting on a jumper instead of </a:t>
            </a:r>
            <a:r>
              <a:rPr lang="en-US" sz="2400" dirty="0" smtClean="0"/>
              <a:t>the heater </a:t>
            </a:r>
            <a:r>
              <a:rPr lang="en-US" sz="2400" dirty="0"/>
              <a:t>will keep me warm in winter.</a:t>
            </a:r>
            <a:endParaRPr lang="en-US" sz="2400" dirty="0">
              <a:solidFill>
                <a:srgbClr val="0070C0"/>
              </a:solidFill>
            </a:endParaRPr>
          </a:p>
        </p:txBody>
      </p:sp>
      <p:sp>
        <p:nvSpPr>
          <p:cNvPr id="8" name="TextBox 7"/>
          <p:cNvSpPr txBox="1"/>
          <p:nvPr/>
        </p:nvSpPr>
        <p:spPr>
          <a:xfrm>
            <a:off x="304800" y="4034135"/>
            <a:ext cx="8420100" cy="461665"/>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3. When I leave a room I can </a:t>
            </a:r>
            <a:r>
              <a:rPr lang="en-US" sz="2400" dirty="0" smtClean="0"/>
              <a:t>save energy by </a:t>
            </a:r>
            <a:r>
              <a:rPr lang="en-US" sz="2400" dirty="0"/>
              <a:t>turning the light off.</a:t>
            </a:r>
            <a:endParaRPr lang="en-US" sz="2400" dirty="0">
              <a:solidFill>
                <a:srgbClr val="0070C0"/>
              </a:solidFill>
            </a:endParaRPr>
          </a:p>
        </p:txBody>
      </p:sp>
      <p:sp>
        <p:nvSpPr>
          <p:cNvPr id="9" name="TextBox 8"/>
          <p:cNvSpPr txBox="1"/>
          <p:nvPr/>
        </p:nvSpPr>
        <p:spPr>
          <a:xfrm>
            <a:off x="303069" y="5646003"/>
            <a:ext cx="8420100" cy="83099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5. Plastic bags harm wildlife, instead </a:t>
            </a:r>
            <a:r>
              <a:rPr lang="en-US" sz="2400" dirty="0" smtClean="0"/>
              <a:t>I can </a:t>
            </a:r>
            <a:r>
              <a:rPr lang="en-US" sz="2400" dirty="0"/>
              <a:t>use bags made of jute or paper.</a:t>
            </a:r>
            <a:endParaRPr lang="en-US" sz="2400" dirty="0">
              <a:solidFill>
                <a:srgbClr val="0070C0"/>
              </a:solidFill>
            </a:endParaRPr>
          </a:p>
        </p:txBody>
      </p:sp>
      <p:sp>
        <p:nvSpPr>
          <p:cNvPr id="13" name="TextBox 12"/>
          <p:cNvSpPr txBox="1"/>
          <p:nvPr/>
        </p:nvSpPr>
        <p:spPr>
          <a:xfrm>
            <a:off x="304800" y="3055203"/>
            <a:ext cx="8420100" cy="83099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2. I can help keep cars off the </a:t>
            </a:r>
            <a:r>
              <a:rPr lang="en-US" sz="2400" dirty="0" smtClean="0"/>
              <a:t>road  </a:t>
            </a:r>
            <a:r>
              <a:rPr lang="en-US" sz="2400" dirty="0"/>
              <a:t>by walking to school and shops.</a:t>
            </a:r>
            <a:endParaRPr lang="en-US" sz="2400" dirty="0">
              <a:solidFill>
                <a:srgbClr val="0070C0"/>
              </a:solidFill>
            </a:endParaRPr>
          </a:p>
        </p:txBody>
      </p:sp>
      <p:sp>
        <p:nvSpPr>
          <p:cNvPr id="14" name="Rectangle 13"/>
          <p:cNvSpPr/>
          <p:nvPr/>
        </p:nvSpPr>
        <p:spPr>
          <a:xfrm>
            <a:off x="609600" y="1905000"/>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16263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4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wd">
                                    <p:tmPct val="10000"/>
                                  </p:iterate>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wd">
                                    <p:tmPct val="10000"/>
                                  </p:iterate>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wd">
                                    <p:tmPct val="10000"/>
                                  </p:iterate>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986135"/>
            <a:ext cx="8420100" cy="461665"/>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6. I can dry my hair in the </a:t>
            </a:r>
            <a:r>
              <a:rPr lang="en-US" sz="2400" dirty="0" smtClean="0"/>
              <a:t>sun without </a:t>
            </a:r>
            <a:r>
              <a:rPr lang="en-US" sz="2400" dirty="0"/>
              <a:t>using a hair dryer.</a:t>
            </a:r>
            <a:r>
              <a:rPr lang="en-US" sz="2400" dirty="0" smtClean="0"/>
              <a:t> </a:t>
            </a:r>
            <a:endParaRPr lang="en-US" sz="2400" dirty="0">
              <a:solidFill>
                <a:srgbClr val="0070C0"/>
              </a:solidFill>
            </a:endParaRPr>
          </a:p>
        </p:txBody>
      </p:sp>
      <p:sp>
        <p:nvSpPr>
          <p:cNvPr id="5" name="TextBox 4"/>
          <p:cNvSpPr txBox="1"/>
          <p:nvPr/>
        </p:nvSpPr>
        <p:spPr>
          <a:xfrm>
            <a:off x="304800" y="3657600"/>
            <a:ext cx="8420100" cy="83099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9. When I am shopping, I </a:t>
            </a:r>
            <a:r>
              <a:rPr lang="en-US" sz="2400" dirty="0" smtClean="0"/>
              <a:t>should </a:t>
            </a:r>
            <a:r>
              <a:rPr lang="en-US" sz="2400" dirty="0"/>
              <a:t>choose products with less packaging.</a:t>
            </a:r>
            <a:endParaRPr lang="en-US" sz="2400" dirty="0">
              <a:solidFill>
                <a:srgbClr val="0070C0"/>
              </a:solidFill>
            </a:endParaRPr>
          </a:p>
        </p:txBody>
      </p:sp>
      <p:sp>
        <p:nvSpPr>
          <p:cNvPr id="8" name="TextBox 7"/>
          <p:cNvSpPr txBox="1"/>
          <p:nvPr/>
        </p:nvSpPr>
        <p:spPr>
          <a:xfrm>
            <a:off x="304800" y="2590800"/>
            <a:ext cx="8420100" cy="83099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8. In my garden, I should </a:t>
            </a:r>
            <a:r>
              <a:rPr lang="en-US" sz="2400" dirty="0" smtClean="0"/>
              <a:t>plant plants </a:t>
            </a:r>
            <a:r>
              <a:rPr lang="en-US" sz="2400" dirty="0"/>
              <a:t>that are good for</a:t>
            </a:r>
          </a:p>
          <a:p>
            <a:r>
              <a:rPr lang="en-US" sz="2400" dirty="0"/>
              <a:t>environment.</a:t>
            </a:r>
            <a:r>
              <a:rPr lang="en-US" sz="2400" dirty="0" smtClean="0"/>
              <a:t> </a:t>
            </a:r>
            <a:endParaRPr lang="en-US" sz="2400" dirty="0">
              <a:solidFill>
                <a:srgbClr val="0070C0"/>
              </a:solidFill>
            </a:endParaRPr>
          </a:p>
        </p:txBody>
      </p:sp>
      <p:sp>
        <p:nvSpPr>
          <p:cNvPr id="9" name="TextBox 8"/>
          <p:cNvSpPr txBox="1"/>
          <p:nvPr/>
        </p:nvSpPr>
        <p:spPr>
          <a:xfrm>
            <a:off x="266700" y="4800600"/>
            <a:ext cx="8420100" cy="83099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10. Batteries are highly toxic, if I </a:t>
            </a:r>
            <a:r>
              <a:rPr lang="en-US" sz="2400" dirty="0" smtClean="0"/>
              <a:t>need to </a:t>
            </a:r>
            <a:r>
              <a:rPr lang="en-US" sz="2400" dirty="0"/>
              <a:t>use batteries I </a:t>
            </a:r>
            <a:r>
              <a:rPr lang="en-US" sz="2400" dirty="0" smtClean="0"/>
              <a:t>can use </a:t>
            </a:r>
            <a:r>
              <a:rPr lang="en-US" sz="2400" dirty="0"/>
              <a:t>rechargeable ones.</a:t>
            </a:r>
            <a:r>
              <a:rPr lang="en-US" sz="2400" dirty="0" smtClean="0"/>
              <a:t> </a:t>
            </a:r>
            <a:endParaRPr lang="en-US" sz="2400" dirty="0">
              <a:solidFill>
                <a:srgbClr val="0070C0"/>
              </a:solidFill>
            </a:endParaRPr>
          </a:p>
        </p:txBody>
      </p:sp>
      <p:sp>
        <p:nvSpPr>
          <p:cNvPr id="13" name="TextBox 12"/>
          <p:cNvSpPr txBox="1"/>
          <p:nvPr/>
        </p:nvSpPr>
        <p:spPr>
          <a:xfrm>
            <a:off x="304800" y="1752600"/>
            <a:ext cx="8420100" cy="461665"/>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400" dirty="0"/>
              <a:t>7. I can reduce, reuse, and </a:t>
            </a:r>
            <a:r>
              <a:rPr lang="en-US" sz="2400" dirty="0" smtClean="0"/>
              <a:t>recycle the </a:t>
            </a:r>
            <a:r>
              <a:rPr lang="en-US" sz="2400" dirty="0"/>
              <a:t>waste I make.</a:t>
            </a:r>
            <a:r>
              <a:rPr lang="en-US" sz="2400" dirty="0" smtClean="0"/>
              <a:t> </a:t>
            </a:r>
            <a:endParaRPr lang="en-US" sz="2400" dirty="0">
              <a:solidFill>
                <a:srgbClr val="0070C0"/>
              </a:solidFill>
            </a:endParaRPr>
          </a:p>
        </p:txBody>
      </p:sp>
    </p:spTree>
    <p:extLst>
      <p:ext uri="{BB962C8B-B14F-4D97-AF65-F5344CB8AC3E}">
        <p14:creationId xmlns:p14="http://schemas.microsoft.com/office/powerpoint/2010/main" val="82564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101" r="28560" b="6666"/>
          <a:stretch/>
        </p:blipFill>
        <p:spPr>
          <a:xfrm>
            <a:off x="100346" y="2131985"/>
            <a:ext cx="2154264" cy="2096146"/>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4228131"/>
            <a:ext cx="2923621" cy="1867869"/>
          </a:xfrm>
          <a:prstGeom prst="rect">
            <a:avLst/>
          </a:prstGeom>
          <a:ln>
            <a:solidFill>
              <a:schemeClr val="tx1"/>
            </a:solidFill>
          </a:ln>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27735"/>
          <a:stretch/>
        </p:blipFill>
        <p:spPr>
          <a:xfrm>
            <a:off x="2279149" y="2123598"/>
            <a:ext cx="2283551" cy="2104533"/>
          </a:xfrm>
          <a:prstGeom prst="rect">
            <a:avLst/>
          </a:prstGeom>
          <a:ln>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1777" y="4210050"/>
            <a:ext cx="3143250" cy="1885950"/>
          </a:xfrm>
          <a:prstGeom prst="rect">
            <a:avLst/>
          </a:prstGeom>
          <a:ln>
            <a:solidFill>
              <a:schemeClr val="tx1"/>
            </a:solidFill>
          </a:ln>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6730"/>
          <a:stretch/>
        </p:blipFill>
        <p:spPr>
          <a:xfrm>
            <a:off x="4593402" y="2104224"/>
            <a:ext cx="2493198" cy="2105825"/>
          </a:xfrm>
          <a:prstGeom prst="rect">
            <a:avLst/>
          </a:prstGeom>
          <a:ln>
            <a:solidFill>
              <a:schemeClr val="tx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104224"/>
            <a:ext cx="2004859" cy="2105826"/>
          </a:xfrm>
          <a:prstGeom prst="rect">
            <a:avLst/>
          </a:prstGeom>
          <a:ln>
            <a:solidFill>
              <a:schemeClr val="tx1"/>
            </a:solid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5027" y="4228131"/>
            <a:ext cx="2902773" cy="1867869"/>
          </a:xfrm>
          <a:prstGeom prst="rect">
            <a:avLst/>
          </a:prstGeom>
          <a:ln>
            <a:solidFill>
              <a:schemeClr val="tx1"/>
            </a:solidFill>
          </a:ln>
        </p:spPr>
      </p:pic>
      <p:sp>
        <p:nvSpPr>
          <p:cNvPr id="14" name="Rectangle 13"/>
          <p:cNvSpPr/>
          <p:nvPr/>
        </p:nvSpPr>
        <p:spPr>
          <a:xfrm>
            <a:off x="2407010" y="76200"/>
            <a:ext cx="3765190" cy="6858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Pair Work</a:t>
            </a:r>
            <a:endParaRPr lang="en-US" sz="3600" b="1" dirty="0">
              <a:solidFill>
                <a:schemeClr val="tx1"/>
              </a:solidFill>
            </a:endParaRPr>
          </a:p>
        </p:txBody>
      </p:sp>
      <p:sp>
        <p:nvSpPr>
          <p:cNvPr id="15" name="TextBox 14"/>
          <p:cNvSpPr txBox="1"/>
          <p:nvPr/>
        </p:nvSpPr>
        <p:spPr>
          <a:xfrm>
            <a:off x="364389" y="914400"/>
            <a:ext cx="8329459" cy="954107"/>
          </a:xfrm>
          <a:prstGeom prst="rect">
            <a:avLst/>
          </a:prstGeom>
          <a:noFill/>
          <a:ln>
            <a:noFill/>
          </a:ln>
        </p:spPr>
        <p:txBody>
          <a:bodyPr wrap="square" rtlCol="0">
            <a:spAutoFit/>
          </a:bodyPr>
          <a:lstStyle/>
          <a:p>
            <a:r>
              <a:rPr lang="en-US" sz="2800" b="1" dirty="0" smtClean="0"/>
              <a:t>Look at the pictures. Discuss with your friends how the environment becomes damage.</a:t>
            </a:r>
            <a:endParaRPr lang="en-US" sz="2800" b="1" dirty="0"/>
          </a:p>
        </p:txBody>
      </p:sp>
    </p:spTree>
    <p:extLst>
      <p:ext uri="{BB962C8B-B14F-4D97-AF65-F5344CB8AC3E}">
        <p14:creationId xmlns:p14="http://schemas.microsoft.com/office/powerpoint/2010/main" val="238540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iterate type="wd">
                                    <p:tmPct val="10000"/>
                                  </p:iterate>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01" t="12091" r="3411" b="3031"/>
          <a:stretch/>
        </p:blipFill>
        <p:spPr>
          <a:xfrm>
            <a:off x="5635735" y="1228918"/>
            <a:ext cx="2803174" cy="2137412"/>
          </a:xfrm>
          <a:prstGeom prst="rect">
            <a:avLst/>
          </a:prstGeom>
          <a:ln>
            <a:solidFill>
              <a:schemeClr val="tx1"/>
            </a:solid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0440" b="6263"/>
          <a:stretch/>
        </p:blipFill>
        <p:spPr>
          <a:xfrm>
            <a:off x="684027" y="1143000"/>
            <a:ext cx="2970508" cy="2237239"/>
          </a:xfrm>
          <a:prstGeom prst="rect">
            <a:avLst/>
          </a:prstGeom>
          <a:ln>
            <a:solidFill>
              <a:schemeClr val="tx1"/>
            </a:solidFill>
          </a:ln>
        </p:spPr>
      </p:pic>
      <p:sp>
        <p:nvSpPr>
          <p:cNvPr id="12" name="Rectangle 11"/>
          <p:cNvSpPr/>
          <p:nvPr/>
        </p:nvSpPr>
        <p:spPr>
          <a:xfrm>
            <a:off x="424912" y="5036127"/>
            <a:ext cx="8261888" cy="1440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rPr>
              <a:t>Look at the pictures </a:t>
            </a:r>
            <a:r>
              <a:rPr lang="en-US" sz="2800" b="1" dirty="0">
                <a:solidFill>
                  <a:schemeClr val="tx1"/>
                </a:solidFill>
              </a:rPr>
              <a:t>and </a:t>
            </a:r>
            <a:r>
              <a:rPr lang="en-US" sz="2800" b="1" dirty="0" smtClean="0">
                <a:solidFill>
                  <a:schemeClr val="tx1"/>
                </a:solidFill>
              </a:rPr>
              <a:t>two </a:t>
            </a:r>
            <a:r>
              <a:rPr lang="en-US" sz="2800" b="1" dirty="0">
                <a:solidFill>
                  <a:schemeClr val="tx1"/>
                </a:solidFill>
              </a:rPr>
              <a:t>examples </a:t>
            </a:r>
            <a:r>
              <a:rPr lang="en-US" sz="2800" b="1" dirty="0" smtClean="0">
                <a:solidFill>
                  <a:schemeClr val="tx1"/>
                </a:solidFill>
              </a:rPr>
              <a:t>sentences. Now write five sentences what </a:t>
            </a:r>
            <a:r>
              <a:rPr lang="en-US" sz="2800" b="1" dirty="0">
                <a:solidFill>
                  <a:schemeClr val="tx1"/>
                </a:solidFill>
              </a:rPr>
              <a:t>you can/can’t do to save the environment in </a:t>
            </a:r>
            <a:r>
              <a:rPr lang="en-US" sz="2800" b="1" dirty="0" smtClean="0">
                <a:solidFill>
                  <a:schemeClr val="tx1"/>
                </a:solidFill>
              </a:rPr>
              <a:t>your city</a:t>
            </a:r>
            <a:r>
              <a:rPr lang="en-US" sz="2800" b="1" dirty="0">
                <a:solidFill>
                  <a:schemeClr val="tx1"/>
                </a:solidFill>
              </a:rPr>
              <a:t>, town or </a:t>
            </a:r>
            <a:r>
              <a:rPr lang="en-US" sz="2800" b="1" dirty="0" smtClean="0">
                <a:solidFill>
                  <a:schemeClr val="tx1"/>
                </a:solidFill>
              </a:rPr>
              <a:t>village.</a:t>
            </a:r>
            <a:r>
              <a:rPr lang="en-US" sz="2800" b="1" dirty="0">
                <a:solidFill>
                  <a:schemeClr val="tx1"/>
                </a:solidFill>
              </a:rPr>
              <a:t> </a:t>
            </a:r>
          </a:p>
        </p:txBody>
      </p:sp>
      <p:sp>
        <p:nvSpPr>
          <p:cNvPr id="13" name="Rectangle 12"/>
          <p:cNvSpPr/>
          <p:nvPr/>
        </p:nvSpPr>
        <p:spPr>
          <a:xfrm>
            <a:off x="305198" y="3743518"/>
            <a:ext cx="3765279"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1. Keep the stove off when you do not need it.</a:t>
            </a:r>
            <a:endParaRPr lang="en-US" sz="2400" b="1" dirty="0">
              <a:solidFill>
                <a:schemeClr val="tx1"/>
              </a:solidFill>
            </a:endParaRPr>
          </a:p>
        </p:txBody>
      </p:sp>
      <p:sp>
        <p:nvSpPr>
          <p:cNvPr id="14" name="Rectangle 13"/>
          <p:cNvSpPr/>
          <p:nvPr/>
        </p:nvSpPr>
        <p:spPr>
          <a:xfrm>
            <a:off x="5073921" y="3715104"/>
            <a:ext cx="3765279"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1. Don’t throw wastes here and there.</a:t>
            </a:r>
            <a:endParaRPr lang="en-US" sz="2400" b="1" dirty="0">
              <a:solidFill>
                <a:schemeClr val="tx1"/>
              </a:solidFill>
            </a:endParaRPr>
          </a:p>
        </p:txBody>
      </p:sp>
      <p:sp>
        <p:nvSpPr>
          <p:cNvPr id="15" name="Rectangle 14"/>
          <p:cNvSpPr/>
          <p:nvPr/>
        </p:nvSpPr>
        <p:spPr>
          <a:xfrm>
            <a:off x="1884219" y="152400"/>
            <a:ext cx="5257800" cy="7620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Individual Work</a:t>
            </a:r>
            <a:endParaRPr lang="en-US" sz="3600" b="1" dirty="0">
              <a:solidFill>
                <a:schemeClr val="tx1"/>
              </a:solidFill>
            </a:endParaRPr>
          </a:p>
        </p:txBody>
      </p:sp>
    </p:spTree>
    <p:extLst>
      <p:ext uri="{BB962C8B-B14F-4D97-AF65-F5344CB8AC3E}">
        <p14:creationId xmlns:p14="http://schemas.microsoft.com/office/powerpoint/2010/main" val="32782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3"/>
                                        </p:tgtEl>
                                      </p:cBhvr>
                                    </p:animEffect>
                                  </p:childTnLst>
                                </p:cTn>
                              </p:par>
                            </p:childTnLst>
                          </p:cTn>
                        </p:par>
                        <p:par>
                          <p:cTn id="26" fill="hold">
                            <p:stCondLst>
                              <p:cond delay="2000"/>
                            </p:stCondLst>
                            <p:childTnLst>
                              <p:par>
                                <p:cTn id="27" presetID="25"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2" dur="1000" fill="hold"/>
                                        <p:tgtEl>
                                          <p:spTgt spid="14"/>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iterate type="wd">
                                    <p:tmPct val="10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4219" y="838200"/>
            <a:ext cx="5257800" cy="10668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Home Work</a:t>
            </a:r>
            <a:endParaRPr lang="en-US" sz="3600" b="1" dirty="0">
              <a:solidFill>
                <a:schemeClr val="tx1"/>
              </a:solidFill>
            </a:endParaRPr>
          </a:p>
        </p:txBody>
      </p:sp>
      <p:sp>
        <p:nvSpPr>
          <p:cNvPr id="4" name="Rectangle 3"/>
          <p:cNvSpPr/>
          <p:nvPr/>
        </p:nvSpPr>
        <p:spPr>
          <a:xfrm>
            <a:off x="914400" y="2424546"/>
            <a:ext cx="7620000" cy="2133600"/>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rPr>
              <a:t>Write a short paragraph on how to keep </a:t>
            </a:r>
            <a:r>
              <a:rPr lang="en-US" sz="3200" b="1" dirty="0" smtClean="0">
                <a:solidFill>
                  <a:schemeClr val="tx1"/>
                </a:solidFill>
              </a:rPr>
              <a:t>our environment </a:t>
            </a:r>
            <a:r>
              <a:rPr lang="en-US" sz="3200" b="1" dirty="0">
                <a:solidFill>
                  <a:schemeClr val="tx1"/>
                </a:solidFill>
              </a:rPr>
              <a:t>safe and stop global warming.</a:t>
            </a:r>
          </a:p>
        </p:txBody>
      </p:sp>
    </p:spTree>
    <p:extLst>
      <p:ext uri="{BB962C8B-B14F-4D97-AF65-F5344CB8AC3E}">
        <p14:creationId xmlns:p14="http://schemas.microsoft.com/office/powerpoint/2010/main" val="41899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7780" y="3747461"/>
            <a:ext cx="3317020" cy="23139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531" y="1146709"/>
            <a:ext cx="3418886" cy="26462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676" y="3747461"/>
            <a:ext cx="3418886" cy="23139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854" y="1143000"/>
            <a:ext cx="3338945" cy="2600751"/>
          </a:xfrm>
          <a:prstGeom prst="rect">
            <a:avLst/>
          </a:prstGeom>
        </p:spPr>
      </p:pic>
      <p:sp>
        <p:nvSpPr>
          <p:cNvPr id="8" name="Rectangle 7"/>
          <p:cNvSpPr/>
          <p:nvPr/>
        </p:nvSpPr>
        <p:spPr>
          <a:xfrm>
            <a:off x="1209676" y="1146709"/>
            <a:ext cx="3398103" cy="26007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85855" y="1142999"/>
            <a:ext cx="3338945" cy="26007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09676" y="3754388"/>
            <a:ext cx="3418886" cy="2306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628562" y="3747461"/>
            <a:ext cx="3296238" cy="23139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14400" y="304800"/>
            <a:ext cx="7391400" cy="646331"/>
          </a:xfrm>
          <a:prstGeom prst="rect">
            <a:avLst/>
          </a:prstGeom>
          <a:solidFill>
            <a:schemeClr val="accent3">
              <a:lumMod val="60000"/>
              <a:lumOff val="40000"/>
            </a:schemeClr>
          </a:solidFill>
          <a:ln>
            <a:solidFill>
              <a:schemeClr val="accent3">
                <a:lumMod val="50000"/>
              </a:schemeClr>
            </a:solidFill>
          </a:ln>
        </p:spPr>
        <p:txBody>
          <a:bodyPr wrap="square" rtlCol="0">
            <a:spAutoFit/>
          </a:bodyPr>
          <a:lstStyle/>
          <a:p>
            <a:pPr algn="ctr"/>
            <a:r>
              <a:rPr lang="en-US" sz="3600" b="1" dirty="0" smtClean="0"/>
              <a:t>Don’t pollute the environment. </a:t>
            </a:r>
            <a:endParaRPr lang="en-US" sz="3600" b="1" dirty="0"/>
          </a:p>
        </p:txBody>
      </p:sp>
      <p:sp>
        <p:nvSpPr>
          <p:cNvPr id="14" name="Plus 13"/>
          <p:cNvSpPr/>
          <p:nvPr/>
        </p:nvSpPr>
        <p:spPr>
          <a:xfrm rot="2160000">
            <a:off x="1176016" y="629157"/>
            <a:ext cx="3811856" cy="3547117"/>
          </a:xfrm>
          <a:prstGeom prst="mathPlus">
            <a:avLst>
              <a:gd name="adj1" fmla="val 57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lus 14"/>
          <p:cNvSpPr/>
          <p:nvPr/>
        </p:nvSpPr>
        <p:spPr>
          <a:xfrm rot="2160000">
            <a:off x="4272672" y="705357"/>
            <a:ext cx="3811856" cy="3547117"/>
          </a:xfrm>
          <a:prstGeom prst="mathPlus">
            <a:avLst>
              <a:gd name="adj1" fmla="val 57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us 15"/>
          <p:cNvSpPr/>
          <p:nvPr/>
        </p:nvSpPr>
        <p:spPr>
          <a:xfrm rot="2160000">
            <a:off x="907072" y="3138926"/>
            <a:ext cx="3811856" cy="3547117"/>
          </a:xfrm>
          <a:prstGeom prst="mathPlus">
            <a:avLst>
              <a:gd name="adj1" fmla="val 57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us 16"/>
          <p:cNvSpPr/>
          <p:nvPr/>
        </p:nvSpPr>
        <p:spPr>
          <a:xfrm rot="2160000">
            <a:off x="4336072" y="3138926"/>
            <a:ext cx="3811856" cy="3547117"/>
          </a:xfrm>
          <a:prstGeom prst="mathPlus">
            <a:avLst>
              <a:gd name="adj1" fmla="val 57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064007" y="290438"/>
            <a:ext cx="6888610" cy="1200329"/>
          </a:xfrm>
          <a:prstGeom prst="rect">
            <a:avLst/>
          </a:prstGeom>
          <a:noFill/>
          <a:ln>
            <a:solidFill>
              <a:schemeClr val="accent3">
                <a:lumMod val="50000"/>
              </a:schemeClr>
            </a:solidFill>
          </a:ln>
        </p:spPr>
        <p:txBody>
          <a:bodyPr wrap="square" rtlCol="0">
            <a:spAutoFit/>
          </a:bodyPr>
          <a:lstStyle/>
          <a:p>
            <a:pPr algn="just"/>
            <a:r>
              <a:rPr lang="en-US" sz="3600" b="1" dirty="0" smtClean="0"/>
              <a:t>Keep </a:t>
            </a:r>
            <a:r>
              <a:rPr lang="en-US" sz="3600" b="1" dirty="0"/>
              <a:t>the </a:t>
            </a:r>
            <a:r>
              <a:rPr lang="en-US" sz="3600" b="1" dirty="0" smtClean="0"/>
              <a:t>environment safe and stop </a:t>
            </a:r>
            <a:r>
              <a:rPr lang="en-US" sz="3600" b="1" smtClean="0"/>
              <a:t>global warming.</a:t>
            </a:r>
            <a:endParaRPr lang="en-US" sz="3600" b="1" dirty="0"/>
          </a:p>
        </p:txBody>
      </p:sp>
      <p:sp>
        <p:nvSpPr>
          <p:cNvPr id="25" name="TextBox 24"/>
          <p:cNvSpPr txBox="1"/>
          <p:nvPr/>
        </p:nvSpPr>
        <p:spPr>
          <a:xfrm>
            <a:off x="2589068" y="5874603"/>
            <a:ext cx="4042063" cy="830997"/>
          </a:xfrm>
          <a:prstGeom prst="rect">
            <a:avLst/>
          </a:prstGeom>
          <a:noFill/>
          <a:ln>
            <a:noFill/>
          </a:ln>
        </p:spPr>
        <p:txBody>
          <a:bodyPr wrap="square" rtlCol="0">
            <a:spAutoFit/>
          </a:bodyPr>
          <a:lstStyle/>
          <a:p>
            <a:pPr algn="ctr"/>
            <a:r>
              <a:rPr lang="en-US" sz="4800" b="1" dirty="0" smtClean="0">
                <a:solidFill>
                  <a:srgbClr val="00B050"/>
                </a:solidFill>
              </a:rPr>
              <a:t>Thank you all</a:t>
            </a:r>
            <a:endParaRPr lang="en-US" sz="4800" b="1" dirty="0">
              <a:solidFill>
                <a:srgbClr val="00B050"/>
              </a:solidFill>
            </a:endParaRP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007" y="3738132"/>
            <a:ext cx="3476012" cy="2247224"/>
          </a:xfrm>
          <a:prstGeom prst="rect">
            <a:avLst/>
          </a:prstGeom>
          <a:ln>
            <a:solidFill>
              <a:schemeClr val="accent3">
                <a:lumMod val="50000"/>
              </a:schemeClr>
            </a:solidFill>
          </a:ln>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0410" y="3740534"/>
            <a:ext cx="3392860" cy="2241359"/>
          </a:xfrm>
          <a:prstGeom prst="rect">
            <a:avLst/>
          </a:prstGeom>
          <a:ln>
            <a:solidFill>
              <a:schemeClr val="accent3">
                <a:lumMod val="50000"/>
              </a:schemeClr>
            </a:solidFill>
          </a:ln>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006" y="1495783"/>
            <a:ext cx="3486404" cy="2247967"/>
          </a:xfrm>
          <a:prstGeom prst="rect">
            <a:avLst/>
          </a:prstGeom>
          <a:ln>
            <a:solidFill>
              <a:schemeClr val="accent3">
                <a:lumMod val="50000"/>
              </a:schemeClr>
            </a:solidFill>
          </a:ln>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0409" y="1495784"/>
            <a:ext cx="3402208" cy="2247966"/>
          </a:xfrm>
          <a:prstGeom prst="rect">
            <a:avLst/>
          </a:prstGeom>
          <a:ln>
            <a:solidFill>
              <a:schemeClr val="accent3">
                <a:lumMod val="50000"/>
              </a:schemeClr>
            </a:solidFill>
          </a:ln>
        </p:spPr>
      </p:pic>
    </p:spTree>
    <p:extLst>
      <p:ext uri="{BB962C8B-B14F-4D97-AF65-F5344CB8AC3E}">
        <p14:creationId xmlns:p14="http://schemas.microsoft.com/office/powerpoint/2010/main" val="25563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par>
                          <p:cTn id="15" fill="hold">
                            <p:stCondLst>
                              <p:cond delay="2000"/>
                            </p:stCondLst>
                            <p:childTnLst>
                              <p:par>
                                <p:cTn id="16" presetID="10" presetClass="entr" presetSubtype="0" fill="hold" grpId="0" nodeType="after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10"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par>
                                <p:cTn id="79" presetID="10"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childTnLst>
                          </p:cTn>
                        </p:par>
                        <p:par>
                          <p:cTn id="85" fill="hold">
                            <p:stCondLst>
                              <p:cond delay="1000"/>
                            </p:stCondLst>
                            <p:childTnLst>
                              <p:par>
                                <p:cTn id="86" presetID="25" presetClass="entr" presetSubtype="0"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91" dur="1000" fill="hold"/>
                                        <p:tgtEl>
                                          <p:spTgt spid="24"/>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24"/>
                                        </p:tgtEl>
                                      </p:cBhvr>
                                    </p:animEffect>
                                  </p:childTnLst>
                                </p:cTn>
                              </p:par>
                            </p:childTnLst>
                          </p:cTn>
                        </p:par>
                        <p:par>
                          <p:cTn id="96" fill="hold">
                            <p:stCondLst>
                              <p:cond delay="2000"/>
                            </p:stCondLst>
                            <p:childTnLst>
                              <p:par>
                                <p:cTn id="97" presetID="25" presetClass="entr" presetSubtype="0" fill="hold" grpId="0" nodeType="after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p:cTn id="9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0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0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02" dur="1000" fill="hold"/>
                                        <p:tgtEl>
                                          <p:spTgt spid="25"/>
                                        </p:tgtEl>
                                        <p:attrNameLst>
                                          <p:attrName>ppt_h</p:attrName>
                                        </p:attrNameLst>
                                      </p:cBhvr>
                                      <p:tavLst>
                                        <p:tav tm="0">
                                          <p:val>
                                            <p:strVal val="#ppt_h"/>
                                          </p:val>
                                        </p:tav>
                                        <p:tav tm="100000">
                                          <p:val>
                                            <p:strVal val="#ppt_h"/>
                                          </p:val>
                                        </p:tav>
                                      </p:tavLst>
                                    </p:anim>
                                    <p:anim calcmode="lin" valueType="num">
                                      <p:cBhvr>
                                        <p:cTn id="10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0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0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06" dur="1000" decel="50000">
                                          <p:stCondLst>
                                            <p:cond delay="0"/>
                                          </p:stCondLst>
                                        </p:cTn>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68823" y="1752600"/>
            <a:ext cx="8077199" cy="3352800"/>
          </a:xfrm>
          <a:prstGeom prst="rect">
            <a:avLst/>
          </a:prstGeom>
          <a:solidFill>
            <a:schemeClr val="accent3">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Note for the honourable teachers:</a:t>
            </a:r>
          </a:p>
          <a:p>
            <a:pPr algn="ctr"/>
            <a:r>
              <a:rPr lang="en-US" sz="3200" b="1" dirty="0">
                <a:solidFill>
                  <a:srgbClr val="00B050"/>
                </a:solidFill>
              </a:rPr>
              <a:t>The subject teachers are requested to read the notes given below the slides.</a:t>
            </a:r>
            <a:endParaRPr lang="en-US" sz="3200" b="1" dirty="0">
              <a:solidFill>
                <a:schemeClr val="tx1"/>
              </a:solidFill>
            </a:endParaRPr>
          </a:p>
          <a:p>
            <a:pPr algn="ctr"/>
            <a:r>
              <a:rPr lang="en-US" sz="3200" b="1" dirty="0">
                <a:solidFill>
                  <a:schemeClr val="tx1"/>
                </a:solidFill>
              </a:rPr>
              <a:t>Notes are given bellow the slide no. </a:t>
            </a:r>
            <a:r>
              <a:rPr lang="en-US" sz="3200" b="1" dirty="0" smtClean="0">
                <a:solidFill>
                  <a:schemeClr val="tx1"/>
                </a:solidFill>
              </a:rPr>
              <a:t>5, 8, 11, 12, 13, 14, 15, 16 and 17 </a:t>
            </a:r>
            <a:r>
              <a:rPr lang="en-US" sz="3200" b="1" dirty="0">
                <a:solidFill>
                  <a:schemeClr val="tx1"/>
                </a:solidFill>
              </a:rPr>
              <a:t>.</a:t>
            </a:r>
          </a:p>
        </p:txBody>
      </p:sp>
    </p:spTree>
    <p:extLst>
      <p:ext uri="{BB962C8B-B14F-4D97-AF65-F5344CB8AC3E}">
        <p14:creationId xmlns:p14="http://schemas.microsoft.com/office/powerpoint/2010/main" val="1467185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819400"/>
            <a:ext cx="7924800" cy="3046988"/>
          </a:xfrm>
          <a:prstGeom prst="rect">
            <a:avLst/>
          </a:prstGeom>
          <a:noFill/>
          <a:ln>
            <a:solidFill>
              <a:schemeClr val="tx1"/>
            </a:solidFill>
          </a:ln>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p>
          <a:p>
            <a:pPr algn="just"/>
            <a:r>
              <a:rPr lang="en-US" sz="2400" dirty="0" smtClean="0">
                <a:latin typeface="Times New Roman" panose="02020603050405020304" pitchFamily="18" charset="0"/>
                <a:cs typeface="Times New Roman" panose="02020603050405020304" pitchFamily="18" charset="0"/>
              </a:rPr>
              <a:t>And the editors panel:</a:t>
            </a:r>
            <a:r>
              <a:rPr lang="en-US" sz="2400" b="1" dirty="0" smtClean="0">
                <a:latin typeface="Times New Roman" panose="02020603050405020304" pitchFamily="18" charset="0"/>
                <a:cs typeface="Times New Roman" panose="02020603050405020304" pitchFamily="18" charset="0"/>
              </a:rPr>
              <a:t> Ranjit </a:t>
            </a:r>
            <a:r>
              <a:rPr lang="en-US" sz="2400" b="1" dirty="0">
                <a:latin typeface="Times New Roman" panose="02020603050405020304" pitchFamily="18" charset="0"/>
                <a:cs typeface="Times New Roman" panose="02020603050405020304" pitchFamily="18" charset="0"/>
              </a:rPr>
              <a:t>Poddar, </a:t>
            </a:r>
            <a:r>
              <a:rPr lang="en-US" sz="2400" b="1" dirty="0" smtClean="0">
                <a:latin typeface="Times New Roman" panose="02020603050405020304" pitchFamily="18" charset="0"/>
                <a:cs typeface="Times New Roman" panose="02020603050405020304" pitchFamily="18" charset="0"/>
              </a:rPr>
              <a:t>Associate Professor (English) TTC</a:t>
            </a:r>
            <a:r>
              <a:rPr lang="en-US" sz="2400" b="1" dirty="0">
                <a:latin typeface="Times New Roman" panose="02020603050405020304" pitchFamily="18" charset="0"/>
                <a:cs typeface="Times New Roman" panose="02020603050405020304" pitchFamily="18" charset="0"/>
              </a:rPr>
              <a:t>, Dhaka, </a:t>
            </a:r>
            <a:r>
              <a:rPr lang="en-US" sz="2400" b="1" dirty="0" smtClean="0">
                <a:latin typeface="Times New Roman" panose="02020603050405020304" pitchFamily="18" charset="0"/>
                <a:cs typeface="Times New Roman" panose="02020603050405020304" pitchFamily="18" charset="0"/>
              </a:rPr>
              <a:t>Md. Jahangir Hasan (English), Assistant Professor TTC, Rangpur and Urmila Khaled Assistant </a:t>
            </a:r>
            <a:r>
              <a:rPr lang="en-US" sz="2400" b="1" dirty="0">
                <a:latin typeface="Times New Roman" panose="02020603050405020304" pitchFamily="18" charset="0"/>
                <a:cs typeface="Times New Roman" panose="02020603050405020304" pitchFamily="18" charset="0"/>
              </a:rPr>
              <a:t>Professor (English) TTC, </a:t>
            </a:r>
            <a:r>
              <a:rPr lang="en-US" sz="2400" b="1" dirty="0" smtClean="0">
                <a:latin typeface="Times New Roman" panose="02020603050405020304" pitchFamily="18" charset="0"/>
                <a:cs typeface="Times New Roman" panose="02020603050405020304" pitchFamily="18" charset="0"/>
              </a:rPr>
              <a:t>Dhaka.</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Their </a:t>
            </a:r>
            <a:r>
              <a:rPr lang="en-US" sz="2400" dirty="0">
                <a:latin typeface="Times New Roman" panose="02020603050405020304" pitchFamily="18" charset="0"/>
                <a:cs typeface="Times New Roman" panose="02020603050405020304" pitchFamily="18" charset="0"/>
              </a:rPr>
              <a:t>direction, valuable suggestions and intensive supervision have enriched the model contents.</a:t>
            </a:r>
          </a:p>
          <a:p>
            <a:pPr algn="just"/>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53988" y="726141"/>
            <a:ext cx="5661212"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Acknowledgement </a:t>
            </a:r>
            <a:endParaRPr lang="en-US" sz="4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85800" y="1915180"/>
            <a:ext cx="7924800" cy="523220"/>
          </a:xfrm>
          <a:prstGeom prst="rect">
            <a:avLst/>
          </a:prstGeom>
          <a:noFill/>
          <a:ln>
            <a:solidFill>
              <a:schemeClr val="tx1"/>
            </a:solidFill>
          </a:ln>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MoE, DSHE, NCTB &amp; A2I respective of officials</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934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838200" y="1371600"/>
            <a:ext cx="7543800" cy="37338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rgbClr val="002060"/>
                </a:solidFill>
              </a:rPr>
              <a:t>    Note for the honourable teachers:</a:t>
            </a:r>
          </a:p>
          <a:p>
            <a:endParaRPr lang="en-US" sz="4000" dirty="0">
              <a:solidFill>
                <a:schemeClr val="tx1"/>
              </a:solidFill>
            </a:endParaRPr>
          </a:p>
          <a:p>
            <a:r>
              <a:rPr lang="en-US" sz="2800" dirty="0" smtClean="0">
                <a:solidFill>
                  <a:schemeClr val="tx1"/>
                </a:solidFill>
              </a:rPr>
              <a:t>This content may be too long as lesson’s activities are many. If it is too long, it can be taken in two periods. From slide no 14 – 18 can be taken in another period in another day.</a:t>
            </a:r>
          </a:p>
          <a:p>
            <a:endParaRPr lang="en-US" sz="4000" dirty="0">
              <a:solidFill>
                <a:schemeClr val="tx1"/>
              </a:solidFill>
            </a:endParaRPr>
          </a:p>
        </p:txBody>
      </p:sp>
    </p:spTree>
    <p:extLst>
      <p:ext uri="{BB962C8B-B14F-4D97-AF65-F5344CB8AC3E}">
        <p14:creationId xmlns:p14="http://schemas.microsoft.com/office/powerpoint/2010/main" val="664029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9925" y="4470737"/>
            <a:ext cx="6309675"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ysClr val="windowText" lastClr="000000"/>
                </a:solidFill>
                <a:effectLst/>
                <a:uLnTx/>
                <a:uFillTx/>
              </a:rPr>
              <a:t>CLASS:      </a:t>
            </a:r>
            <a:r>
              <a:rPr lang="en-US" sz="2800" b="1" i="1" kern="0" dirty="0" smtClean="0">
                <a:solidFill>
                  <a:srgbClr val="0070C0"/>
                </a:solidFill>
              </a:rPr>
              <a:t>SEVEN</a:t>
            </a:r>
            <a:endParaRPr kumimoji="0" lang="en-US" sz="2800" b="1" i="1" u="none" strike="noStrike" kern="0" cap="none" spc="0" normalizeH="0" baseline="0" noProof="0" dirty="0" smtClean="0">
              <a:ln>
                <a:noFill/>
              </a:ln>
              <a:solidFill>
                <a:srgbClr val="0070C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rPr>
              <a:t>SUBJECT:   </a:t>
            </a:r>
            <a:r>
              <a:rPr kumimoji="0" lang="en-US" sz="2800" b="1" i="1" u="none" strike="noStrike" kern="0" cap="none" spc="0" normalizeH="0" baseline="0" noProof="0" dirty="0" smtClean="0">
                <a:ln>
                  <a:noFill/>
                </a:ln>
                <a:solidFill>
                  <a:srgbClr val="0070C0"/>
                </a:solidFill>
                <a:effectLst/>
                <a:uLnTx/>
                <a:uFillTx/>
              </a:rPr>
              <a:t>ENGLISH FIRST PAPER</a:t>
            </a:r>
          </a:p>
        </p:txBody>
      </p:sp>
      <p:sp>
        <p:nvSpPr>
          <p:cNvPr id="4" name="Rectangle 3"/>
          <p:cNvSpPr/>
          <p:nvPr/>
        </p:nvSpPr>
        <p:spPr>
          <a:xfrm>
            <a:off x="2057401" y="525959"/>
            <a:ext cx="4876800" cy="76944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smtClean="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rPr>
              <a:t>INTRODUCTION</a:t>
            </a:r>
            <a:endParaRPr kumimoji="0" lang="en-US" sz="4400" b="1" i="0" u="none" strike="noStrike" kern="0" cap="none" spc="0" normalizeH="0" baseline="0" noProof="0" dirty="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uLnTx/>
              <a:uFillTx/>
            </a:endParaRPr>
          </a:p>
        </p:txBody>
      </p:sp>
      <p:sp>
        <p:nvSpPr>
          <p:cNvPr id="9" name="Rectangle 8"/>
          <p:cNvSpPr/>
          <p:nvPr/>
        </p:nvSpPr>
        <p:spPr>
          <a:xfrm>
            <a:off x="411917" y="1407328"/>
            <a:ext cx="6522283" cy="2555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kern="0" dirty="0">
                <a:solidFill>
                  <a:sysClr val="windowText" lastClr="000000"/>
                </a:solidFill>
              </a:rPr>
              <a:t> </a:t>
            </a:r>
            <a:r>
              <a:rPr lang="en-US" sz="2400" b="1" i="1" kern="0" dirty="0" smtClean="0">
                <a:solidFill>
                  <a:sysClr val="windowText" lastClr="000000"/>
                </a:solidFill>
              </a:rPr>
              <a:t>    ROUFUN NAHAR</a:t>
            </a:r>
          </a:p>
          <a:p>
            <a:pPr algn="ctr">
              <a:defRPr/>
            </a:pPr>
            <a:r>
              <a:rPr lang="en-US" sz="2400" b="1" i="1" kern="0" dirty="0" smtClean="0">
                <a:solidFill>
                  <a:sysClr val="windowText" lastClr="000000"/>
                </a:solidFill>
              </a:rPr>
              <a:t>                  ASSISTANT TEACHER ( ENGLISH)</a:t>
            </a:r>
          </a:p>
          <a:p>
            <a:pPr lvl="0" algn="ctr">
              <a:defRPr/>
            </a:pPr>
            <a:r>
              <a:rPr lang="en-US" sz="2400" b="1" i="1" kern="0" dirty="0" smtClean="0">
                <a:solidFill>
                  <a:sysClr val="windowText" lastClr="000000"/>
                </a:solidFill>
              </a:rPr>
              <a:t>               MAZIDA GOVT. HIGH SCHOOL</a:t>
            </a:r>
          </a:p>
          <a:p>
            <a:pPr lvl="0" algn="ctr">
              <a:defRPr/>
            </a:pPr>
            <a:r>
              <a:rPr lang="en-US" sz="2400" b="1" i="1" kern="0" dirty="0" smtClean="0">
                <a:solidFill>
                  <a:sysClr val="windowText" lastClr="000000"/>
                </a:solidFill>
              </a:rPr>
              <a:t>       TONGI, GAZIPUR</a:t>
            </a:r>
            <a:endParaRPr lang="en-US" sz="2400" b="1" i="1" kern="0" dirty="0">
              <a:solidFill>
                <a:sysClr val="windowText" lastClr="000000"/>
              </a:solidFill>
            </a:endParaRPr>
          </a:p>
        </p:txBody>
      </p:sp>
      <p:sp>
        <p:nvSpPr>
          <p:cNvPr id="10" name="Rectangle 9"/>
          <p:cNvSpPr/>
          <p:nvPr/>
        </p:nvSpPr>
        <p:spPr>
          <a:xfrm>
            <a:off x="1708619" y="4191000"/>
            <a:ext cx="6673381"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84" y="1407329"/>
            <a:ext cx="1277535" cy="1277535"/>
          </a:xfrm>
          <a:prstGeom prst="rect">
            <a:avLst/>
          </a:prstGeom>
          <a:ln>
            <a:solidFill>
              <a:schemeClr val="tx1"/>
            </a:solidFill>
          </a:ln>
        </p:spPr>
      </p:pic>
    </p:spTree>
    <p:extLst>
      <p:ext uri="{BB962C8B-B14F-4D97-AF65-F5344CB8AC3E}">
        <p14:creationId xmlns:p14="http://schemas.microsoft.com/office/powerpoint/2010/main" val="2126925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863025"/>
            <a:ext cx="4343400" cy="584775"/>
          </a:xfrm>
          <a:prstGeom prst="rect">
            <a:avLst/>
          </a:prstGeom>
          <a:noFill/>
          <a:ln>
            <a:noFill/>
          </a:ln>
        </p:spPr>
        <p:txBody>
          <a:bodyPr wrap="square" rtlCol="0">
            <a:spAutoFit/>
          </a:bodyPr>
          <a:lstStyle/>
          <a:p>
            <a:pPr algn="ctr"/>
            <a:r>
              <a:rPr lang="en-US" sz="3200" b="1" dirty="0" smtClean="0"/>
              <a:t>Let’s watch a video clip. </a:t>
            </a:r>
            <a:endParaRPr lang="en-US" sz="3200" b="1" dirty="0"/>
          </a:p>
        </p:txBody>
      </p:sp>
      <p:sp>
        <p:nvSpPr>
          <p:cNvPr id="6" name="TextBox 5"/>
          <p:cNvSpPr txBox="1"/>
          <p:nvPr/>
        </p:nvSpPr>
        <p:spPr>
          <a:xfrm>
            <a:off x="838200" y="3972580"/>
            <a:ext cx="7620000" cy="584775"/>
          </a:xfrm>
          <a:prstGeom prst="rect">
            <a:avLst/>
          </a:prstGeom>
          <a:solidFill>
            <a:schemeClr val="accent3">
              <a:lumMod val="40000"/>
              <a:lumOff val="60000"/>
            </a:schemeClr>
          </a:solidFill>
          <a:ln>
            <a:solidFill>
              <a:schemeClr val="tx1"/>
            </a:solidFill>
          </a:ln>
        </p:spPr>
        <p:txBody>
          <a:bodyPr wrap="square" rtlCol="0">
            <a:spAutoFit/>
          </a:bodyPr>
          <a:lstStyle/>
          <a:p>
            <a:r>
              <a:rPr lang="en-US" sz="3200" dirty="0" smtClean="0"/>
              <a:t>Question:  What have you seen in the video?</a:t>
            </a:r>
            <a:endParaRPr lang="en-US" sz="3200" dirty="0"/>
          </a:p>
        </p:txBody>
      </p:sp>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4016755297"/>
              </p:ext>
            </p:extLst>
          </p:nvPr>
        </p:nvGraphicFramePr>
        <p:xfrm>
          <a:off x="3619500" y="1990725"/>
          <a:ext cx="1524000" cy="1285875"/>
        </p:xfrm>
        <a:graphic>
          <a:graphicData uri="http://schemas.openxmlformats.org/presentationml/2006/ole">
            <mc:AlternateContent xmlns:mc="http://schemas.openxmlformats.org/markup-compatibility/2006">
              <mc:Choice xmlns:v="urn:schemas-microsoft-com:vml" Requires="v">
                <p:oleObj spid="_x0000_s1358"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3619500" y="1990725"/>
                        <a:ext cx="1524000" cy="1285875"/>
                      </a:xfrm>
                      <a:prstGeom prst="rect">
                        <a:avLst/>
                      </a:prstGeom>
                      <a:solidFill>
                        <a:schemeClr val="accent2">
                          <a:lumMod val="60000"/>
                          <a:lumOff val="40000"/>
                        </a:schemeClr>
                      </a:solidFill>
                      <a:ln>
                        <a:solidFill>
                          <a:schemeClr val="accent2">
                            <a:lumMod val="50000"/>
                          </a:schemeClr>
                        </a:solidFill>
                      </a:ln>
                    </p:spPr>
                  </p:pic>
                </p:oleObj>
              </mc:Fallback>
            </mc:AlternateContent>
          </a:graphicData>
        </a:graphic>
      </p:graphicFrame>
    </p:spTree>
    <p:extLst>
      <p:ext uri="{BB962C8B-B14F-4D97-AF65-F5344CB8AC3E}">
        <p14:creationId xmlns:p14="http://schemas.microsoft.com/office/powerpoint/2010/main" val="31382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2319" y="1551387"/>
            <a:ext cx="4953000" cy="646331"/>
          </a:xfrm>
          <a:prstGeom prst="rect">
            <a:avLst/>
          </a:prstGeom>
          <a:noFill/>
          <a:ln>
            <a:noFill/>
          </a:ln>
        </p:spPr>
        <p:txBody>
          <a:bodyPr wrap="square" rtlCol="0">
            <a:spAutoFit/>
          </a:bodyPr>
          <a:lstStyle/>
          <a:p>
            <a:pPr algn="ctr"/>
            <a:r>
              <a:rPr lang="en-US" sz="3600" b="1" dirty="0" smtClean="0"/>
              <a:t>Today our topic </a:t>
            </a:r>
            <a:endParaRPr lang="en-US" sz="3600" b="1" dirty="0"/>
          </a:p>
        </p:txBody>
      </p:sp>
      <p:sp>
        <p:nvSpPr>
          <p:cNvPr id="3" name="Rectangle 2"/>
          <p:cNvSpPr/>
          <p:nvPr/>
        </p:nvSpPr>
        <p:spPr>
          <a:xfrm>
            <a:off x="1922319" y="2362200"/>
            <a:ext cx="4953000" cy="12192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What can we do?</a:t>
            </a:r>
            <a:endParaRPr lang="en-US" sz="4000" b="1" dirty="0">
              <a:solidFill>
                <a:schemeClr val="tx1"/>
              </a:solidFill>
            </a:endParaRPr>
          </a:p>
        </p:txBody>
      </p:sp>
      <p:sp>
        <p:nvSpPr>
          <p:cNvPr id="4" name="Rectangle 3"/>
          <p:cNvSpPr/>
          <p:nvPr/>
        </p:nvSpPr>
        <p:spPr>
          <a:xfrm>
            <a:off x="2951019" y="4003964"/>
            <a:ext cx="2895600" cy="8382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kern="0" dirty="0">
                <a:solidFill>
                  <a:schemeClr val="tx1"/>
                </a:solidFill>
              </a:rPr>
              <a:t>UNIT: </a:t>
            </a:r>
            <a:r>
              <a:rPr lang="en-US" sz="2800" b="1" i="1" kern="0" dirty="0">
                <a:solidFill>
                  <a:schemeClr val="tx1"/>
                </a:solidFill>
              </a:rPr>
              <a:t>        NINE </a:t>
            </a:r>
          </a:p>
          <a:p>
            <a:pPr lvl="0">
              <a:defRPr/>
            </a:pPr>
            <a:r>
              <a:rPr lang="en-US" sz="2800" b="1" kern="0" dirty="0">
                <a:solidFill>
                  <a:schemeClr val="tx1"/>
                </a:solidFill>
              </a:rPr>
              <a:t>LESSON:    </a:t>
            </a:r>
            <a:r>
              <a:rPr lang="en-US" sz="2800" b="1" i="1" kern="0" dirty="0">
                <a:solidFill>
                  <a:schemeClr val="tx1"/>
                </a:solidFill>
              </a:rPr>
              <a:t>6</a:t>
            </a:r>
            <a:endParaRPr lang="en-US" sz="2800" b="1" kern="0" dirty="0">
              <a:solidFill>
                <a:schemeClr val="tx1"/>
              </a:solidFill>
            </a:endParaRPr>
          </a:p>
        </p:txBody>
      </p:sp>
    </p:spTree>
    <p:extLst>
      <p:ext uri="{BB962C8B-B14F-4D97-AF65-F5344CB8AC3E}">
        <p14:creationId xmlns:p14="http://schemas.microsoft.com/office/powerpoint/2010/main" val="33372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3"/>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4173" y="2275344"/>
            <a:ext cx="7086600" cy="3539430"/>
          </a:xfrm>
          <a:prstGeom prst="rect">
            <a:avLst/>
          </a:prstGeom>
          <a:solidFill>
            <a:schemeClr val="accent3">
              <a:lumMod val="40000"/>
              <a:lumOff val="60000"/>
            </a:schemeClr>
          </a:solidFill>
          <a:ln>
            <a:solidFill>
              <a:schemeClr val="tx1"/>
            </a:solidFill>
          </a:ln>
        </p:spPr>
        <p:txBody>
          <a:bodyPr wrap="square" rtlCol="0">
            <a:spAutoFit/>
          </a:bodyPr>
          <a:lstStyle/>
          <a:p>
            <a:r>
              <a:rPr lang="en-US" sz="2800" dirty="0"/>
              <a:t>By the end of the lesson the students will be able </a:t>
            </a:r>
            <a:r>
              <a:rPr lang="en-US" sz="2800" dirty="0" smtClean="0"/>
              <a:t>to…</a:t>
            </a:r>
          </a:p>
          <a:p>
            <a:pPr marL="457200" indent="-457200">
              <a:buFont typeface="Arial" charset="0"/>
              <a:buChar char="•"/>
            </a:pPr>
            <a:r>
              <a:rPr lang="en-US" sz="2800" dirty="0" smtClean="0"/>
              <a:t>Talk about climate and environment. </a:t>
            </a:r>
          </a:p>
          <a:p>
            <a:pPr marL="457200" indent="-457200">
              <a:buFont typeface="Arial" charset="0"/>
              <a:buChar char="•"/>
            </a:pPr>
            <a:r>
              <a:rPr lang="en-US" sz="2800" dirty="0" smtClean="0"/>
              <a:t>Read and understand text.</a:t>
            </a:r>
          </a:p>
          <a:p>
            <a:pPr marL="457200" indent="-457200">
              <a:buFont typeface="Arial" charset="0"/>
              <a:buChar char="•"/>
            </a:pPr>
            <a:r>
              <a:rPr lang="en-US" sz="2800" dirty="0"/>
              <a:t>write short guided and semi-guided sentences and passages</a:t>
            </a:r>
            <a:r>
              <a:rPr lang="en-US" sz="2800" dirty="0" smtClean="0"/>
              <a:t>. </a:t>
            </a:r>
            <a:endParaRPr lang="en-US" sz="2800" dirty="0"/>
          </a:p>
          <a:p>
            <a:pPr marL="457200" indent="-457200">
              <a:buFont typeface="Arial" charset="0"/>
              <a:buChar char="•"/>
            </a:pPr>
            <a:r>
              <a:rPr lang="en-US" sz="2800" dirty="0" smtClean="0"/>
              <a:t>Tell the meaning of some key words from inference.  </a:t>
            </a:r>
            <a:endParaRPr lang="en-US" sz="2800" dirty="0"/>
          </a:p>
        </p:txBody>
      </p:sp>
      <p:sp>
        <p:nvSpPr>
          <p:cNvPr id="6" name="TextBox 5"/>
          <p:cNvSpPr txBox="1"/>
          <p:nvPr/>
        </p:nvSpPr>
        <p:spPr>
          <a:xfrm>
            <a:off x="1160317" y="1219200"/>
            <a:ext cx="7100455" cy="584775"/>
          </a:xfrm>
          <a:prstGeom prst="rect">
            <a:avLst/>
          </a:prstGeom>
          <a:noFill/>
          <a:ln>
            <a:solidFill>
              <a:schemeClr val="accent5">
                <a:lumMod val="50000"/>
              </a:schemeClr>
            </a:solidFill>
          </a:ln>
        </p:spPr>
        <p:txBody>
          <a:bodyPr wrap="square" rtlCol="0">
            <a:spAutoFit/>
          </a:bodyPr>
          <a:lstStyle/>
          <a:p>
            <a:pPr algn="ctr"/>
            <a:r>
              <a:rPr lang="en-US" sz="3200" b="1" dirty="0" smtClean="0"/>
              <a:t>LEARNING OUTCOMES </a:t>
            </a:r>
            <a:r>
              <a:rPr lang="en-US" sz="3200" b="1" dirty="0"/>
              <a:t>OF THE LESSON</a:t>
            </a:r>
          </a:p>
        </p:txBody>
      </p:sp>
    </p:spTree>
    <p:extLst>
      <p:ext uri="{BB962C8B-B14F-4D97-AF65-F5344CB8AC3E}">
        <p14:creationId xmlns:p14="http://schemas.microsoft.com/office/powerpoint/2010/main" val="24037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2667000"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Keep off</a:t>
            </a:r>
            <a:endParaRPr lang="en-US" sz="3600" b="1" dirty="0"/>
          </a:p>
        </p:txBody>
      </p:sp>
      <p:sp>
        <p:nvSpPr>
          <p:cNvPr id="6" name="Title 1"/>
          <p:cNvSpPr txBox="1">
            <a:spLocks/>
          </p:cNvSpPr>
          <p:nvPr/>
        </p:nvSpPr>
        <p:spPr>
          <a:xfrm>
            <a:off x="277091" y="1020725"/>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8" name="TextBox 7"/>
          <p:cNvSpPr txBox="1"/>
          <p:nvPr/>
        </p:nvSpPr>
        <p:spPr>
          <a:xfrm>
            <a:off x="1905000" y="914400"/>
            <a:ext cx="5049044" cy="646331"/>
          </a:xfrm>
          <a:prstGeom prst="rect">
            <a:avLst/>
          </a:prstGeom>
          <a:noFill/>
          <a:ln>
            <a:noFill/>
          </a:ln>
        </p:spPr>
        <p:txBody>
          <a:bodyPr wrap="square" rtlCol="0">
            <a:spAutoFit/>
          </a:bodyPr>
          <a:lstStyle/>
          <a:p>
            <a:pPr algn="ctr"/>
            <a:r>
              <a:rPr lang="en-US" sz="3600" dirty="0" smtClean="0"/>
              <a:t>To avoid something. </a:t>
            </a:r>
            <a:endParaRPr lang="en-US" sz="3600" dirty="0"/>
          </a:p>
        </p:txBody>
      </p:sp>
      <p:sp>
        <p:nvSpPr>
          <p:cNvPr id="11" name="TextBox 10"/>
          <p:cNvSpPr txBox="1"/>
          <p:nvPr/>
        </p:nvSpPr>
        <p:spPr>
          <a:xfrm>
            <a:off x="4038600" y="3200400"/>
            <a:ext cx="5029200" cy="1077218"/>
          </a:xfrm>
          <a:prstGeom prst="rect">
            <a:avLst/>
          </a:prstGeom>
          <a:noFill/>
          <a:ln>
            <a:noFill/>
          </a:ln>
        </p:spPr>
        <p:txBody>
          <a:bodyPr wrap="square" rtlCol="0">
            <a:spAutoFit/>
          </a:bodyPr>
          <a:lstStyle/>
          <a:p>
            <a:r>
              <a:rPr lang="en-US" sz="3200" dirty="0" smtClean="0"/>
              <a:t>We should </a:t>
            </a:r>
            <a:r>
              <a:rPr lang="en-US" sz="3200" b="1" dirty="0" smtClean="0">
                <a:solidFill>
                  <a:srgbClr val="0070C0"/>
                </a:solidFill>
              </a:rPr>
              <a:t>keep off </a:t>
            </a:r>
            <a:r>
              <a:rPr lang="en-US" sz="3200" dirty="0" smtClean="0"/>
              <a:t>taking junk food.</a:t>
            </a:r>
            <a:endParaRPr lang="en-US" sz="32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378" y="1968886"/>
            <a:ext cx="3392505" cy="4203314"/>
          </a:xfrm>
          <a:prstGeom prst="rect">
            <a:avLst/>
          </a:prstGeom>
          <a:ln>
            <a:solidFill>
              <a:schemeClr val="tx1"/>
            </a:solidFill>
          </a:ln>
        </p:spPr>
      </p:pic>
    </p:spTree>
    <p:extLst>
      <p:ext uri="{BB962C8B-B14F-4D97-AF65-F5344CB8AC3E}">
        <p14:creationId xmlns:p14="http://schemas.microsoft.com/office/powerpoint/2010/main" val="224642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25"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2667000"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Lifestyle</a:t>
            </a:r>
            <a:endParaRPr lang="en-US" sz="3600" b="1" dirty="0"/>
          </a:p>
        </p:txBody>
      </p:sp>
      <p:sp>
        <p:nvSpPr>
          <p:cNvPr id="6" name="Title 1"/>
          <p:cNvSpPr txBox="1">
            <a:spLocks/>
          </p:cNvSpPr>
          <p:nvPr/>
        </p:nvSpPr>
        <p:spPr>
          <a:xfrm>
            <a:off x="277091" y="1102591"/>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8" name="TextBox 7"/>
          <p:cNvSpPr txBox="1"/>
          <p:nvPr/>
        </p:nvSpPr>
        <p:spPr>
          <a:xfrm>
            <a:off x="2057400" y="990599"/>
            <a:ext cx="7086600" cy="1077218"/>
          </a:xfrm>
          <a:prstGeom prst="rect">
            <a:avLst/>
          </a:prstGeom>
          <a:noFill/>
          <a:ln>
            <a:noFill/>
          </a:ln>
        </p:spPr>
        <p:txBody>
          <a:bodyPr wrap="square" rtlCol="0">
            <a:spAutoFit/>
          </a:bodyPr>
          <a:lstStyle/>
          <a:p>
            <a:r>
              <a:rPr lang="en-US" sz="3200" dirty="0"/>
              <a:t>the way in which a person or group </a:t>
            </a:r>
            <a:r>
              <a:rPr lang="en-US" sz="3200" dirty="0" smtClean="0"/>
              <a:t>lives; way </a:t>
            </a:r>
            <a:r>
              <a:rPr lang="en-US" sz="3200" dirty="0"/>
              <a:t>of living</a:t>
            </a:r>
          </a:p>
        </p:txBody>
      </p:sp>
      <p:sp>
        <p:nvSpPr>
          <p:cNvPr id="11" name="TextBox 10"/>
          <p:cNvSpPr txBox="1"/>
          <p:nvPr/>
        </p:nvSpPr>
        <p:spPr>
          <a:xfrm>
            <a:off x="4419600" y="3078540"/>
            <a:ext cx="4515644" cy="1569660"/>
          </a:xfrm>
          <a:prstGeom prst="rect">
            <a:avLst/>
          </a:prstGeom>
          <a:noFill/>
          <a:ln>
            <a:noFill/>
          </a:ln>
        </p:spPr>
        <p:txBody>
          <a:bodyPr wrap="square" rtlCol="0">
            <a:spAutoFit/>
          </a:bodyPr>
          <a:lstStyle/>
          <a:p>
            <a:r>
              <a:rPr lang="en-US" sz="3200" dirty="0" smtClean="0"/>
              <a:t>The boy is ready for going to school and this is his </a:t>
            </a:r>
            <a:r>
              <a:rPr lang="en-US" sz="3200" b="1" dirty="0" smtClean="0">
                <a:solidFill>
                  <a:srgbClr val="0070C0"/>
                </a:solidFill>
              </a:rPr>
              <a:t>lifestyle</a:t>
            </a:r>
            <a:r>
              <a:rPr lang="en-US" sz="3200" dirty="0" smtClean="0"/>
              <a:t> .</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91" y="2178720"/>
            <a:ext cx="3761509" cy="4222080"/>
          </a:xfrm>
          <a:prstGeom prst="rect">
            <a:avLst/>
          </a:prstGeom>
          <a:ln>
            <a:solidFill>
              <a:schemeClr val="tx1"/>
            </a:solidFill>
          </a:ln>
        </p:spPr>
      </p:pic>
    </p:spTree>
    <p:extLst>
      <p:ext uri="{BB962C8B-B14F-4D97-AF65-F5344CB8AC3E}">
        <p14:creationId xmlns:p14="http://schemas.microsoft.com/office/powerpoint/2010/main" val="416176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3968</TotalTime>
  <Words>1232</Words>
  <Application>Microsoft Office PowerPoint</Application>
  <PresentationFormat>On-screen Show (4:3)</PresentationFormat>
  <Paragraphs>141</Paragraphs>
  <Slides>20</Slides>
  <Notes>10</Notes>
  <HiddenSlides>2</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23" baseType="lpstr">
      <vt:lpstr>Office Theme</vt:lpstr>
      <vt:lpstr>NewsPrint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Doel</cp:lastModifiedBy>
  <cp:revision>378</cp:revision>
  <dcterms:created xsi:type="dcterms:W3CDTF">2006-08-16T00:00:00Z</dcterms:created>
  <dcterms:modified xsi:type="dcterms:W3CDTF">2015-06-24T08:07:52Z</dcterms:modified>
</cp:coreProperties>
</file>